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27"/>
  </p:notesMasterIdLst>
  <p:handoutMasterIdLst>
    <p:handoutMasterId r:id="rId28"/>
  </p:handoutMasterIdLst>
  <p:sldIdLst>
    <p:sldId id="274" r:id="rId5"/>
    <p:sldId id="256" r:id="rId6"/>
    <p:sldId id="257" r:id="rId7"/>
    <p:sldId id="296" r:id="rId8"/>
    <p:sldId id="297" r:id="rId9"/>
    <p:sldId id="315" r:id="rId10"/>
    <p:sldId id="316" r:id="rId11"/>
    <p:sldId id="317" r:id="rId12"/>
    <p:sldId id="318" r:id="rId13"/>
    <p:sldId id="319" r:id="rId14"/>
    <p:sldId id="320" r:id="rId15"/>
    <p:sldId id="332" r:id="rId16"/>
    <p:sldId id="333" r:id="rId17"/>
    <p:sldId id="323" r:id="rId18"/>
    <p:sldId id="324" r:id="rId19"/>
    <p:sldId id="325" r:id="rId20"/>
    <p:sldId id="326" r:id="rId21"/>
    <p:sldId id="327" r:id="rId22"/>
    <p:sldId id="328" r:id="rId23"/>
    <p:sldId id="329" r:id="rId24"/>
    <p:sldId id="330" r:id="rId25"/>
    <p:sldId id="331" r:id="rId26"/>
  </p:sldIdLst>
  <p:sldSz cx="9144000" cy="6858000" type="screen4x3"/>
  <p:notesSz cx="7023100" cy="9309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54699999999997E-2"/>
          <c:y val="0.204351"/>
          <c:w val="0.49124699999999999"/>
          <c:h val="0.70427799999999996"/>
        </c:manualLayout>
      </c:layout>
      <c:pieChart>
        <c:varyColors val="0"/>
        <c:ser>
          <c:idx val="0"/>
          <c:order val="0"/>
          <c:tx>
            <c:strRef>
              <c:f>Sheet1!$A$2</c:f>
              <c:strCache>
                <c:ptCount val="1"/>
                <c:pt idx="0">
                  <c:v>Personnel: 87</c:v>
                </c:pt>
              </c:strCache>
            </c:strRef>
          </c:tx>
          <c:spPr>
            <a:gradFill flip="none" rotWithShape="1">
              <a:gsLst>
                <a:gs pos="0">
                  <a:srgbClr val="2E5E97"/>
                </a:gs>
                <a:gs pos="80000">
                  <a:srgbClr val="3C7BC7"/>
                </a:gs>
                <a:gs pos="100000">
                  <a:srgbClr val="3A7CCA"/>
                </a:gs>
              </a:gsLst>
              <a:lin ang="16200000" scaled="0"/>
            </a:gradFill>
            <a:ln w="12700" cap="flat">
              <a:noFill/>
              <a:miter lim="400000"/>
            </a:ln>
            <a:effectLst>
              <a:outerShdw blurRad="38100" dist="23000" dir="5400000" algn="tl">
                <a:srgbClr val="000000">
                  <a:alpha val="35000"/>
                </a:srgbClr>
              </a:outerShdw>
            </a:effectLst>
          </c:spPr>
          <c:dPt>
            <c:idx val="0"/>
            <c:bubble3D val="0"/>
            <c:extLst>
              <c:ext xmlns:c16="http://schemas.microsoft.com/office/drawing/2014/chart" uri="{C3380CC4-5D6E-409C-BE32-E72D297353CC}">
                <c16:uniqueId val="{00000000-15CA-4ECC-BBF0-8F1896F4C387}"/>
              </c:ext>
            </c:extLst>
          </c:dPt>
          <c:dPt>
            <c:idx val="1"/>
            <c:bubble3D val="0"/>
            <c:spPr>
              <a:gradFill flip="none" rotWithShape="1">
                <a:gsLst>
                  <a:gs pos="0">
                    <a:srgbClr val="9A2F2C"/>
                  </a:gs>
                  <a:gs pos="80000">
                    <a:srgbClr val="CA3E3A"/>
                  </a:gs>
                  <a:gs pos="100000">
                    <a:srgbClr val="CE3B37"/>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2-15CA-4ECC-BBF0-8F1896F4C387}"/>
              </c:ext>
            </c:extLst>
          </c:dPt>
          <c:dPt>
            <c:idx val="2"/>
            <c:bubble3D val="0"/>
            <c:spPr>
              <a:gradFill flip="none" rotWithShape="1">
                <a:gsLst>
                  <a:gs pos="0">
                    <a:srgbClr val="769537"/>
                  </a:gs>
                  <a:gs pos="80000">
                    <a:srgbClr val="9BC348"/>
                  </a:gs>
                  <a:gs pos="100000">
                    <a:srgbClr val="9CC646"/>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4-15CA-4ECC-BBF0-8F1896F4C387}"/>
              </c:ext>
            </c:extLst>
          </c:dPt>
          <c:dPt>
            <c:idx val="3"/>
            <c:bubble3D val="0"/>
            <c:spPr>
              <a:gradFill flip="none" rotWithShape="1">
                <a:gsLst>
                  <a:gs pos="0">
                    <a:srgbClr val="5E437E"/>
                  </a:gs>
                  <a:gs pos="80000">
                    <a:srgbClr val="7B58A6"/>
                  </a:gs>
                  <a:gs pos="100000">
                    <a:srgbClr val="7B57A8"/>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6-15CA-4ECC-BBF0-8F1896F4C387}"/>
              </c:ext>
            </c:extLst>
          </c:dPt>
          <c:dLbls>
            <c:dLbl>
              <c:idx val="0"/>
              <c:tx>
                <c:rich>
                  <a:bodyPr/>
                  <a:lstStyle/>
                  <a:p>
                    <a:pPr>
                      <a:defRPr sz="1400" b="1" i="0" u="none" strike="noStrike">
                        <a:solidFill>
                          <a:srgbClr val="000000"/>
                        </a:solidFill>
                        <a:latin typeface="Calibri"/>
                      </a:defRPr>
                    </a:pPr>
                    <a:r>
                      <a:rPr lang="en-US"/>
                      <a:t>29</a:t>
                    </a:r>
                  </a:p>
                </c:rich>
              </c:tx>
              <c:numFmt formatCode="0" sourceLinked="0"/>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5CA-4ECC-BBF0-8F1896F4C387}"/>
                </c:ext>
              </c:extLst>
            </c:dLbl>
            <c:dLbl>
              <c:idx val="1"/>
              <c:tx>
                <c:rich>
                  <a:bodyPr/>
                  <a:lstStyle/>
                  <a:p>
                    <a:pPr>
                      <a:defRPr sz="1400" b="1" i="0" u="none" strike="noStrike">
                        <a:solidFill>
                          <a:srgbClr val="000000"/>
                        </a:solidFill>
                        <a:latin typeface="Calibri"/>
                      </a:defRPr>
                    </a:pPr>
                    <a:r>
                      <a:rPr lang="en-US"/>
                      <a:t>54</a:t>
                    </a:r>
                  </a:p>
                </c:rich>
              </c:tx>
              <c:numFmt formatCode="0" sourceLinked="0"/>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5CA-4ECC-BBF0-8F1896F4C387}"/>
                </c:ext>
              </c:extLst>
            </c:dLbl>
            <c:dLbl>
              <c:idx val="2"/>
              <c:numFmt formatCode="0" sourceLinked="0"/>
              <c:spPr/>
              <c:txPr>
                <a:bodyPr/>
                <a:lstStyle/>
                <a:p>
                  <a:pPr>
                    <a:defRPr sz="1400" b="1" i="0" u="none" strike="noStrike">
                      <a:solidFill>
                        <a:srgbClr val="000000"/>
                      </a:solidFill>
                      <a:latin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15CA-4ECC-BBF0-8F1896F4C387}"/>
                </c:ext>
              </c:extLst>
            </c:dLbl>
            <c:dLbl>
              <c:idx val="3"/>
              <c:layout>
                <c:manualLayout>
                  <c:x val="2.9316387999394284E-3"/>
                  <c:y val="9.2428168030042765E-2"/>
                </c:manualLayout>
              </c:layout>
              <c:numFmt formatCode="0" sourceLinked="0"/>
              <c:spPr/>
              <c:txPr>
                <a:bodyPr/>
                <a:lstStyle/>
                <a:p>
                  <a:pPr>
                    <a:defRPr sz="1400" b="1" i="0" u="none" strike="noStrike">
                      <a:solidFill>
                        <a:srgbClr val="000000"/>
                      </a:solidFill>
                      <a:latin typeface="Calibri"/>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CA-4ECC-BBF0-8F1896F4C387}"/>
                </c:ext>
              </c:extLst>
            </c:dLbl>
            <c:numFmt formatCode="0" sourceLinked="0"/>
            <c:spPr>
              <a:noFill/>
              <a:ln>
                <a:noFill/>
              </a:ln>
              <a:effectLst/>
            </c:spPr>
            <c:txPr>
              <a:bodyPr/>
              <a:lstStyle/>
              <a:p>
                <a:pPr>
                  <a:defRPr sz="1400" b="1" i="0" u="none" strike="noStrike">
                    <a:solidFill>
                      <a:srgbClr val="000000"/>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Sheet1!$B$1:$E$1</c:f>
              <c:strCache>
                <c:ptCount val="4"/>
                <c:pt idx="0">
                  <c:v>Officers</c:v>
                </c:pt>
                <c:pt idx="1">
                  <c:v>Enlisted</c:v>
                </c:pt>
                <c:pt idx="2">
                  <c:v>Civilians</c:v>
                </c:pt>
                <c:pt idx="3">
                  <c:v>Contractors</c:v>
                </c:pt>
              </c:strCache>
            </c:strRef>
          </c:cat>
          <c:val>
            <c:numRef>
              <c:f>Sheet1!$B$2:$E$2</c:f>
              <c:numCache>
                <c:formatCode>General</c:formatCode>
                <c:ptCount val="4"/>
                <c:pt idx="0">
                  <c:v>32</c:v>
                </c:pt>
                <c:pt idx="1">
                  <c:v>51</c:v>
                </c:pt>
                <c:pt idx="2">
                  <c:v>21</c:v>
                </c:pt>
              </c:numCache>
            </c:numRef>
          </c:val>
          <c:extLst>
            <c:ext xmlns:c16="http://schemas.microsoft.com/office/drawing/2014/chart" uri="{C3380CC4-5D6E-409C-BE32-E72D297353CC}">
              <c16:uniqueId val="{00000007-15CA-4ECC-BBF0-8F1896F4C38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egendEntry>
        <c:idx val="0"/>
        <c:txPr>
          <a:bodyPr rot="0"/>
          <a:lstStyle/>
          <a:p>
            <a:pPr>
              <a:defRPr sz="18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1"/>
        <c:txPr>
          <a:bodyPr rot="0"/>
          <a:lstStyle/>
          <a:p>
            <a:pPr>
              <a:defRPr sz="18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2"/>
        <c:txPr>
          <a:bodyPr rot="0"/>
          <a:lstStyle/>
          <a:p>
            <a:pPr>
              <a:defRPr sz="18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3"/>
        <c:txPr>
          <a:bodyPr rot="0"/>
          <a:lstStyle/>
          <a:p>
            <a:pPr>
              <a:defRPr sz="1800" b="0" i="0" u="none" strike="noStrike">
                <a:solidFill>
                  <a:srgbClr val="000000"/>
                </a:solidFill>
                <a:latin typeface="Arial" panose="020B0604020202020204" pitchFamily="34" charset="0"/>
                <a:cs typeface="Arial" panose="020B0604020202020204" pitchFamily="34" charset="0"/>
              </a:defRPr>
            </a:pPr>
            <a:endParaRPr lang="en-US"/>
          </a:p>
        </c:txPr>
      </c:legendEntry>
      <c:layout>
        <c:manualLayout>
          <c:xMode val="edge"/>
          <c:yMode val="edge"/>
          <c:x val="0.57679599999999998"/>
          <c:y val="0.38719100000000001"/>
          <c:w val="0.42320400000000002"/>
          <c:h val="0.39816299999999999"/>
        </c:manualLayout>
      </c:layout>
      <c:overlay val="1"/>
      <c:spPr>
        <a:noFill/>
        <a:ln w="12700" cap="flat">
          <a:noFill/>
          <a:miter lim="400000"/>
        </a:ln>
        <a:effectLst/>
      </c:spPr>
      <c:txPr>
        <a:bodyPr rot="0"/>
        <a:lstStyle/>
        <a:p>
          <a:pPr>
            <a:defRPr sz="18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68799999999999E-2"/>
          <c:y val="0.29710500000000001"/>
          <c:w val="0.44512400000000002"/>
          <c:h val="0.59315200000000001"/>
        </c:manualLayout>
      </c:layout>
      <c:pieChart>
        <c:varyColors val="0"/>
        <c:ser>
          <c:idx val="0"/>
          <c:order val="0"/>
          <c:tx>
            <c:strRef>
              <c:f>Sheet1!$A$2</c:f>
              <c:strCache>
                <c:ptCount val="1"/>
                <c:pt idx="0">
                  <c:v>Personnel: 250</c:v>
                </c:pt>
              </c:strCache>
            </c:strRef>
          </c:tx>
          <c:spPr>
            <a:gradFill flip="none" rotWithShape="1">
              <a:gsLst>
                <a:gs pos="0">
                  <a:srgbClr val="2E5E97"/>
                </a:gs>
                <a:gs pos="80000">
                  <a:srgbClr val="3C7BC7"/>
                </a:gs>
                <a:gs pos="100000">
                  <a:srgbClr val="3A7CCA"/>
                </a:gs>
              </a:gsLst>
              <a:lin ang="16200000" scaled="0"/>
            </a:gradFill>
            <a:ln w="12700" cap="flat">
              <a:noFill/>
              <a:miter lim="400000"/>
            </a:ln>
            <a:effectLst>
              <a:outerShdw blurRad="38100" dist="23000" dir="5400000" algn="tl">
                <a:srgbClr val="000000">
                  <a:alpha val="35000"/>
                </a:srgbClr>
              </a:outerShdw>
            </a:effectLst>
          </c:spPr>
          <c:dPt>
            <c:idx val="0"/>
            <c:bubble3D val="0"/>
            <c:extLst>
              <c:ext xmlns:c16="http://schemas.microsoft.com/office/drawing/2014/chart" uri="{C3380CC4-5D6E-409C-BE32-E72D297353CC}">
                <c16:uniqueId val="{00000000-8B0A-44B3-85C9-2B385580B528}"/>
              </c:ext>
            </c:extLst>
          </c:dPt>
          <c:dPt>
            <c:idx val="1"/>
            <c:bubble3D val="0"/>
            <c:spPr>
              <a:gradFill flip="none" rotWithShape="1">
                <a:gsLst>
                  <a:gs pos="0">
                    <a:srgbClr val="9A2F2C"/>
                  </a:gs>
                  <a:gs pos="80000">
                    <a:srgbClr val="CA3E3A"/>
                  </a:gs>
                  <a:gs pos="100000">
                    <a:srgbClr val="CE3B37"/>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2-8B0A-44B3-85C9-2B385580B528}"/>
              </c:ext>
            </c:extLst>
          </c:dPt>
          <c:dPt>
            <c:idx val="2"/>
            <c:bubble3D val="0"/>
            <c:spPr>
              <a:gradFill flip="none" rotWithShape="1">
                <a:gsLst>
                  <a:gs pos="0">
                    <a:srgbClr val="769537"/>
                  </a:gs>
                  <a:gs pos="80000">
                    <a:srgbClr val="9BC348"/>
                  </a:gs>
                  <a:gs pos="100000">
                    <a:srgbClr val="9CC646"/>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4-8B0A-44B3-85C9-2B385580B528}"/>
              </c:ext>
            </c:extLst>
          </c:dPt>
          <c:dPt>
            <c:idx val="3"/>
            <c:bubble3D val="0"/>
            <c:spPr>
              <a:gradFill flip="none" rotWithShape="1">
                <a:gsLst>
                  <a:gs pos="0">
                    <a:srgbClr val="5E437E"/>
                  </a:gs>
                  <a:gs pos="80000">
                    <a:srgbClr val="7B58A6"/>
                  </a:gs>
                  <a:gs pos="100000">
                    <a:srgbClr val="7B57A8"/>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6-8B0A-44B3-85C9-2B385580B528}"/>
              </c:ext>
            </c:extLst>
          </c:dPt>
          <c:dLbls>
            <c:dLbl>
              <c:idx val="0"/>
              <c:tx>
                <c:rich>
                  <a:bodyPr/>
                  <a:lstStyle/>
                  <a:p>
                    <a:pPr>
                      <a:defRPr sz="1400" b="1" i="0" u="none" strike="noStrike">
                        <a:solidFill>
                          <a:srgbClr val="000000"/>
                        </a:solidFill>
                        <a:latin typeface="Calibri"/>
                      </a:defRPr>
                    </a:pPr>
                    <a:r>
                      <a:rPr lang="en-US"/>
                      <a:t>41</a:t>
                    </a:r>
                  </a:p>
                </c:rich>
              </c:tx>
              <c:numFmt formatCode="0" sourceLinked="0"/>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B0A-44B3-85C9-2B385580B528}"/>
                </c:ext>
              </c:extLst>
            </c:dLbl>
            <c:dLbl>
              <c:idx val="1"/>
              <c:numFmt formatCode="0" sourceLinked="0"/>
              <c:spPr/>
              <c:txPr>
                <a:bodyPr/>
                <a:lstStyle/>
                <a:p>
                  <a:pPr>
                    <a:defRPr sz="1400" b="1" i="0" u="none" strike="noStrike">
                      <a:solidFill>
                        <a:srgbClr val="000000"/>
                      </a:solidFill>
                      <a:latin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8B0A-44B3-85C9-2B385580B528}"/>
                </c:ext>
              </c:extLst>
            </c:dLbl>
            <c:dLbl>
              <c:idx val="2"/>
              <c:numFmt formatCode="0" sourceLinked="0"/>
              <c:spPr/>
              <c:txPr>
                <a:bodyPr/>
                <a:lstStyle/>
                <a:p>
                  <a:pPr>
                    <a:defRPr sz="1400" b="1" i="0" u="none" strike="noStrike">
                      <a:solidFill>
                        <a:srgbClr val="000000"/>
                      </a:solidFill>
                      <a:latin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8B0A-44B3-85C9-2B385580B528}"/>
                </c:ext>
              </c:extLst>
            </c:dLbl>
            <c:dLbl>
              <c:idx val="3"/>
              <c:numFmt formatCode="0" sourceLinked="0"/>
              <c:spPr/>
              <c:txPr>
                <a:bodyPr/>
                <a:lstStyle/>
                <a:p>
                  <a:pPr>
                    <a:defRPr sz="1400" b="1" i="0" u="none" strike="noStrike">
                      <a:solidFill>
                        <a:srgbClr val="000000"/>
                      </a:solidFill>
                      <a:latin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0A-44B3-85C9-2B385580B528}"/>
                </c:ext>
              </c:extLst>
            </c:dLbl>
            <c:numFmt formatCode="0" sourceLinked="0"/>
            <c:spPr>
              <a:noFill/>
              <a:ln>
                <a:noFill/>
              </a:ln>
              <a:effectLst/>
            </c:spPr>
            <c:txPr>
              <a:bodyPr/>
              <a:lstStyle/>
              <a:p>
                <a:pPr>
                  <a:defRPr sz="1400" b="1" i="0" u="none" strike="noStrike">
                    <a:solidFill>
                      <a:srgbClr val="000000"/>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Sheet1!$B$1:$E$1</c:f>
              <c:strCache>
                <c:ptCount val="4"/>
                <c:pt idx="0">
                  <c:v>Officers</c:v>
                </c:pt>
                <c:pt idx="1">
                  <c:v>Enlisted</c:v>
                </c:pt>
                <c:pt idx="2">
                  <c:v>Civilians</c:v>
                </c:pt>
                <c:pt idx="3">
                  <c:v>Contractors</c:v>
                </c:pt>
              </c:strCache>
            </c:strRef>
          </c:cat>
          <c:val>
            <c:numRef>
              <c:f>Sheet1!$B$2:$E$2</c:f>
              <c:numCache>
                <c:formatCode>General</c:formatCode>
                <c:ptCount val="4"/>
                <c:pt idx="0">
                  <c:v>35</c:v>
                </c:pt>
                <c:pt idx="1">
                  <c:v>195</c:v>
                </c:pt>
                <c:pt idx="2">
                  <c:v>42</c:v>
                </c:pt>
              </c:numCache>
            </c:numRef>
          </c:val>
          <c:extLst>
            <c:ext xmlns:c16="http://schemas.microsoft.com/office/drawing/2014/chart" uri="{C3380CC4-5D6E-409C-BE32-E72D297353CC}">
              <c16:uniqueId val="{00000007-8B0A-44B3-85C9-2B385580B52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egendEntry>
        <c:idx val="0"/>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1"/>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2"/>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3"/>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ayout>
        <c:manualLayout>
          <c:xMode val="edge"/>
          <c:yMode val="edge"/>
          <c:x val="0.56755599999999995"/>
          <c:y val="0.37847900000000001"/>
          <c:w val="0.432444"/>
          <c:h val="0.36201499999999998"/>
        </c:manualLayout>
      </c:layout>
      <c:overlay val="1"/>
      <c:spPr>
        <a:noFill/>
        <a:ln w="12700" cap="flat">
          <a:noFill/>
          <a:miter lim="400000"/>
        </a:ln>
        <a:effectLst/>
      </c:spPr>
      <c:txPr>
        <a:bodyPr rot="0"/>
        <a:lstStyle/>
        <a:p>
          <a:pPr>
            <a:defRPr sz="16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04500000000003E-2"/>
          <c:y val="0.187524"/>
          <c:w val="0.52981699999999998"/>
          <c:h val="0.71608499999999997"/>
        </c:manualLayout>
      </c:layout>
      <c:pieChart>
        <c:varyColors val="0"/>
        <c:ser>
          <c:idx val="0"/>
          <c:order val="0"/>
          <c:tx>
            <c:strRef>
              <c:f>Sheet1!$A$2</c:f>
              <c:strCache>
                <c:ptCount val="1"/>
                <c:pt idx="0">
                  <c:v>Personnel:  27</c:v>
                </c:pt>
              </c:strCache>
            </c:strRef>
          </c:tx>
          <c:spPr>
            <a:gradFill flip="none" rotWithShape="1">
              <a:gsLst>
                <a:gs pos="0">
                  <a:srgbClr val="2E5E97"/>
                </a:gs>
                <a:gs pos="80000">
                  <a:srgbClr val="3C7BC7"/>
                </a:gs>
                <a:gs pos="100000">
                  <a:srgbClr val="3A7CCA"/>
                </a:gs>
              </a:gsLst>
              <a:lin ang="16200000" scaled="0"/>
            </a:gradFill>
            <a:ln w="12700" cap="flat">
              <a:noFill/>
              <a:miter lim="400000"/>
            </a:ln>
            <a:effectLst>
              <a:outerShdw blurRad="38100" dist="23000" dir="5400000" algn="tl">
                <a:srgbClr val="000000">
                  <a:alpha val="35000"/>
                </a:srgbClr>
              </a:outerShdw>
            </a:effectLst>
          </c:spPr>
          <c:dPt>
            <c:idx val="0"/>
            <c:bubble3D val="0"/>
            <c:extLst>
              <c:ext xmlns:c16="http://schemas.microsoft.com/office/drawing/2014/chart" uri="{C3380CC4-5D6E-409C-BE32-E72D297353CC}">
                <c16:uniqueId val="{00000000-01EA-45C3-B538-DEADC5C5C2D7}"/>
              </c:ext>
            </c:extLst>
          </c:dPt>
          <c:dPt>
            <c:idx val="1"/>
            <c:bubble3D val="0"/>
            <c:spPr>
              <a:gradFill flip="none" rotWithShape="1">
                <a:gsLst>
                  <a:gs pos="0">
                    <a:srgbClr val="9A2F2C"/>
                  </a:gs>
                  <a:gs pos="80000">
                    <a:srgbClr val="CA3E3A"/>
                  </a:gs>
                  <a:gs pos="100000">
                    <a:srgbClr val="CE3B37"/>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2-01EA-45C3-B538-DEADC5C5C2D7}"/>
              </c:ext>
            </c:extLst>
          </c:dPt>
          <c:dPt>
            <c:idx val="2"/>
            <c:bubble3D val="0"/>
            <c:spPr>
              <a:gradFill flip="none" rotWithShape="1">
                <a:gsLst>
                  <a:gs pos="0">
                    <a:srgbClr val="769537"/>
                  </a:gs>
                  <a:gs pos="80000">
                    <a:srgbClr val="9BC348"/>
                  </a:gs>
                  <a:gs pos="100000">
                    <a:srgbClr val="9CC646"/>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4-01EA-45C3-B538-DEADC5C5C2D7}"/>
              </c:ext>
            </c:extLst>
          </c:dPt>
          <c:dPt>
            <c:idx val="3"/>
            <c:bubble3D val="0"/>
            <c:spPr>
              <a:gradFill flip="none" rotWithShape="1">
                <a:gsLst>
                  <a:gs pos="0">
                    <a:srgbClr val="5E437E"/>
                  </a:gs>
                  <a:gs pos="80000">
                    <a:srgbClr val="7B58A6"/>
                  </a:gs>
                  <a:gs pos="100000">
                    <a:srgbClr val="7B57A8"/>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6-01EA-45C3-B538-DEADC5C5C2D7}"/>
              </c:ext>
            </c:extLst>
          </c:dPt>
          <c:dLbls>
            <c:dLbl>
              <c:idx val="0"/>
              <c:numFmt formatCode="0" sourceLinked="0"/>
              <c:spPr/>
              <c:txPr>
                <a:bodyPr/>
                <a:lstStyle/>
                <a:p>
                  <a:pPr>
                    <a:defRPr sz="1600" b="1" i="0" u="none" strike="noStrike">
                      <a:solidFill>
                        <a:srgbClr val="000000"/>
                      </a:solidFill>
                      <a:latin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1EA-45C3-B538-DEADC5C5C2D7}"/>
                </c:ext>
              </c:extLst>
            </c:dLbl>
            <c:dLbl>
              <c:idx val="1"/>
              <c:numFmt formatCode="0" sourceLinked="0"/>
              <c:spPr/>
              <c:txPr>
                <a:bodyPr/>
                <a:lstStyle/>
                <a:p>
                  <a:pPr>
                    <a:defRPr sz="1600" b="1" i="0" u="none" strike="noStrike">
                      <a:solidFill>
                        <a:srgbClr val="000000"/>
                      </a:solidFill>
                      <a:latin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01EA-45C3-B538-DEADC5C5C2D7}"/>
                </c:ext>
              </c:extLst>
            </c:dLbl>
            <c:dLbl>
              <c:idx val="2"/>
              <c:numFmt formatCode="0" sourceLinked="0"/>
              <c:spPr/>
              <c:txPr>
                <a:bodyPr/>
                <a:lstStyle/>
                <a:p>
                  <a:pPr>
                    <a:defRPr sz="1600" b="1" i="0" u="none" strike="noStrike">
                      <a:solidFill>
                        <a:srgbClr val="000000"/>
                      </a:solidFill>
                      <a:latin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01EA-45C3-B538-DEADC5C5C2D7}"/>
                </c:ext>
              </c:extLst>
            </c:dLbl>
            <c:dLbl>
              <c:idx val="3"/>
              <c:layout>
                <c:manualLayout>
                  <c:x val="1.2396802113117835E-2"/>
                  <c:y val="0.12785711145616499"/>
                </c:manualLayout>
              </c:layout>
              <c:numFmt formatCode="0" sourceLinked="0"/>
              <c:spPr/>
              <c:txPr>
                <a:bodyPr/>
                <a:lstStyle/>
                <a:p>
                  <a:pPr>
                    <a:defRPr sz="1600" b="1" i="0" u="none" strike="noStrike">
                      <a:solidFill>
                        <a:srgbClr val="000000"/>
                      </a:solidFill>
                      <a:latin typeface="Calibri"/>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EA-45C3-B538-DEADC5C5C2D7}"/>
                </c:ext>
              </c:extLst>
            </c:dLbl>
            <c:numFmt formatCode="0" sourceLinked="0"/>
            <c:spPr>
              <a:noFill/>
              <a:ln>
                <a:noFill/>
              </a:ln>
              <a:effectLst/>
            </c:spPr>
            <c:txPr>
              <a:bodyPr/>
              <a:lstStyle/>
              <a:p>
                <a:pPr>
                  <a:defRPr sz="1600" b="1" i="0" u="none" strike="noStrike">
                    <a:solidFill>
                      <a:srgbClr val="000000"/>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Sheet1!$B$1:$E$1</c:f>
              <c:strCache>
                <c:ptCount val="4"/>
                <c:pt idx="0">
                  <c:v>Officers</c:v>
                </c:pt>
                <c:pt idx="1">
                  <c:v>Enlisted</c:v>
                </c:pt>
                <c:pt idx="2">
                  <c:v>Civilians</c:v>
                </c:pt>
                <c:pt idx="3">
                  <c:v>Contractors</c:v>
                </c:pt>
              </c:strCache>
            </c:strRef>
          </c:cat>
          <c:val>
            <c:numRef>
              <c:f>Sheet1!$B$2:$E$2</c:f>
              <c:numCache>
                <c:formatCode>General</c:formatCode>
                <c:ptCount val="4"/>
                <c:pt idx="0">
                  <c:v>8</c:v>
                </c:pt>
                <c:pt idx="1">
                  <c:v>22</c:v>
                </c:pt>
                <c:pt idx="2">
                  <c:v>3</c:v>
                </c:pt>
                <c:pt idx="3">
                  <c:v>1</c:v>
                </c:pt>
              </c:numCache>
            </c:numRef>
          </c:val>
          <c:extLst>
            <c:ext xmlns:c16="http://schemas.microsoft.com/office/drawing/2014/chart" uri="{C3380CC4-5D6E-409C-BE32-E72D297353CC}">
              <c16:uniqueId val="{00000007-01EA-45C3-B538-DEADC5C5C2D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egendEntry>
        <c:idx val="0"/>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1"/>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2"/>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3"/>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ayout>
        <c:manualLayout>
          <c:xMode val="edge"/>
          <c:yMode val="edge"/>
          <c:x val="0.615699"/>
          <c:y val="0.39490199999999998"/>
          <c:w val="0.384301"/>
          <c:h val="0.34890500000000002"/>
        </c:manualLayout>
      </c:layout>
      <c:overlay val="1"/>
      <c:spPr>
        <a:noFill/>
        <a:ln w="12700" cap="flat">
          <a:noFill/>
          <a:miter lim="400000"/>
        </a:ln>
        <a:effectLst/>
      </c:spPr>
      <c:txPr>
        <a:bodyPr rot="0"/>
        <a:lstStyle/>
        <a:p>
          <a:pPr>
            <a:defRPr sz="16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0.202181"/>
          <c:w val="0.56579699999999999"/>
          <c:h val="0.78531899999999999"/>
        </c:manualLayout>
      </c:layout>
      <c:pieChart>
        <c:varyColors val="0"/>
        <c:ser>
          <c:idx val="0"/>
          <c:order val="0"/>
          <c:tx>
            <c:strRef>
              <c:f>Sheet1!$A$2</c:f>
              <c:strCache>
                <c:ptCount val="1"/>
                <c:pt idx="0">
                  <c:v>Personnel:  83</c:v>
                </c:pt>
              </c:strCache>
            </c:strRef>
          </c:tx>
          <c:spPr>
            <a:gradFill flip="none" rotWithShape="1">
              <a:gsLst>
                <a:gs pos="0">
                  <a:srgbClr val="2E5E97"/>
                </a:gs>
                <a:gs pos="80000">
                  <a:srgbClr val="3C7BC7"/>
                </a:gs>
                <a:gs pos="100000">
                  <a:srgbClr val="3A7CCA"/>
                </a:gs>
              </a:gsLst>
              <a:lin ang="16200000" scaled="0"/>
            </a:gradFill>
            <a:ln w="12700" cap="flat">
              <a:noFill/>
              <a:miter lim="400000"/>
            </a:ln>
            <a:effectLst>
              <a:outerShdw blurRad="38100" dist="23000" dir="5400000" algn="tl">
                <a:srgbClr val="000000">
                  <a:alpha val="35000"/>
                </a:srgbClr>
              </a:outerShdw>
            </a:effectLst>
          </c:spPr>
          <c:dPt>
            <c:idx val="0"/>
            <c:bubble3D val="0"/>
            <c:extLst>
              <c:ext xmlns:c16="http://schemas.microsoft.com/office/drawing/2014/chart" uri="{C3380CC4-5D6E-409C-BE32-E72D297353CC}">
                <c16:uniqueId val="{00000000-4250-43DD-9E37-E4C4F9285BDA}"/>
              </c:ext>
            </c:extLst>
          </c:dPt>
          <c:dPt>
            <c:idx val="1"/>
            <c:bubble3D val="0"/>
            <c:spPr>
              <a:gradFill flip="none" rotWithShape="1">
                <a:gsLst>
                  <a:gs pos="0">
                    <a:srgbClr val="9A2F2C"/>
                  </a:gs>
                  <a:gs pos="80000">
                    <a:srgbClr val="CA3E3A"/>
                  </a:gs>
                  <a:gs pos="100000">
                    <a:srgbClr val="CE3B37"/>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2-4250-43DD-9E37-E4C4F9285BDA}"/>
              </c:ext>
            </c:extLst>
          </c:dPt>
          <c:dPt>
            <c:idx val="2"/>
            <c:bubble3D val="0"/>
            <c:spPr>
              <a:gradFill flip="none" rotWithShape="1">
                <a:gsLst>
                  <a:gs pos="0">
                    <a:srgbClr val="769537"/>
                  </a:gs>
                  <a:gs pos="80000">
                    <a:srgbClr val="9BC348"/>
                  </a:gs>
                  <a:gs pos="100000">
                    <a:srgbClr val="9CC646"/>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4-4250-43DD-9E37-E4C4F9285BDA}"/>
              </c:ext>
            </c:extLst>
          </c:dPt>
          <c:dPt>
            <c:idx val="3"/>
            <c:bubble3D val="0"/>
            <c:spPr>
              <a:gradFill flip="none" rotWithShape="1">
                <a:gsLst>
                  <a:gs pos="0">
                    <a:srgbClr val="5E437E"/>
                  </a:gs>
                  <a:gs pos="80000">
                    <a:srgbClr val="7B58A6"/>
                  </a:gs>
                  <a:gs pos="100000">
                    <a:srgbClr val="7B57A8"/>
                  </a:gs>
                </a:gsLst>
                <a:lin ang="16200000" scaled="0"/>
              </a:gra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6-4250-43DD-9E37-E4C4F9285BDA}"/>
              </c:ext>
            </c:extLst>
          </c:dPt>
          <c:dLbls>
            <c:dLbl>
              <c:idx val="0"/>
              <c:numFmt formatCode="0" sourceLinked="0"/>
              <c:spPr/>
              <c:txPr>
                <a:bodyPr/>
                <a:lstStyle/>
                <a:p>
                  <a:pPr>
                    <a:defRPr sz="1400" b="1" i="0" u="none" strike="noStrike">
                      <a:solidFill>
                        <a:srgbClr val="000000"/>
                      </a:solidFill>
                      <a:latin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250-43DD-9E37-E4C4F9285BDA}"/>
                </c:ext>
              </c:extLst>
            </c:dLbl>
            <c:dLbl>
              <c:idx val="1"/>
              <c:numFmt formatCode="0" sourceLinked="0"/>
              <c:spPr/>
              <c:txPr>
                <a:bodyPr/>
                <a:lstStyle/>
                <a:p>
                  <a:pPr>
                    <a:defRPr sz="1400" b="1" i="0" u="none" strike="noStrike">
                      <a:solidFill>
                        <a:srgbClr val="000000"/>
                      </a:solidFill>
                      <a:latin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4250-43DD-9E37-E4C4F9285BDA}"/>
                </c:ext>
              </c:extLst>
            </c:dLbl>
            <c:dLbl>
              <c:idx val="2"/>
              <c:numFmt formatCode="0" sourceLinked="0"/>
              <c:spPr/>
              <c:txPr>
                <a:bodyPr/>
                <a:lstStyle/>
                <a:p>
                  <a:pPr>
                    <a:defRPr sz="1400" b="1" i="0" u="none" strike="noStrike">
                      <a:solidFill>
                        <a:srgbClr val="000000"/>
                      </a:solidFill>
                      <a:latin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4250-43DD-9E37-E4C4F9285BDA}"/>
                </c:ext>
              </c:extLst>
            </c:dLbl>
            <c:dLbl>
              <c:idx val="3"/>
              <c:numFmt formatCode="0" sourceLinked="0"/>
              <c:spPr/>
              <c:txPr>
                <a:bodyPr/>
                <a:lstStyle/>
                <a:p>
                  <a:pPr>
                    <a:defRPr sz="1400" b="1" i="0" u="none" strike="noStrike">
                      <a:solidFill>
                        <a:srgbClr val="000000"/>
                      </a:solidFill>
                      <a:latin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4250-43DD-9E37-E4C4F9285BDA}"/>
                </c:ext>
              </c:extLst>
            </c:dLbl>
            <c:numFmt formatCode="0" sourceLinked="0"/>
            <c:spPr>
              <a:noFill/>
              <a:ln>
                <a:noFill/>
              </a:ln>
              <a:effectLst/>
            </c:spPr>
            <c:txPr>
              <a:bodyPr/>
              <a:lstStyle/>
              <a:p>
                <a:pPr>
                  <a:defRPr sz="1400" b="1" i="0" u="none" strike="noStrike">
                    <a:solidFill>
                      <a:srgbClr val="000000"/>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Sheet1!$B$1:$E$1</c:f>
              <c:strCache>
                <c:ptCount val="4"/>
                <c:pt idx="0">
                  <c:v>Officers</c:v>
                </c:pt>
                <c:pt idx="1">
                  <c:v>Enlisted</c:v>
                </c:pt>
                <c:pt idx="2">
                  <c:v>Civilians</c:v>
                </c:pt>
                <c:pt idx="3">
                  <c:v>Contractors</c:v>
                </c:pt>
              </c:strCache>
            </c:strRef>
          </c:cat>
          <c:val>
            <c:numRef>
              <c:f>Sheet1!$B$2:$E$2</c:f>
              <c:numCache>
                <c:formatCode>General</c:formatCode>
                <c:ptCount val="4"/>
                <c:pt idx="0">
                  <c:v>14</c:v>
                </c:pt>
                <c:pt idx="1">
                  <c:v>59</c:v>
                </c:pt>
                <c:pt idx="2">
                  <c:v>13</c:v>
                </c:pt>
                <c:pt idx="3">
                  <c:v>2</c:v>
                </c:pt>
              </c:numCache>
            </c:numRef>
          </c:val>
          <c:extLst>
            <c:ext xmlns:c16="http://schemas.microsoft.com/office/drawing/2014/chart" uri="{C3380CC4-5D6E-409C-BE32-E72D297353CC}">
              <c16:uniqueId val="{00000007-4250-43DD-9E37-E4C4F9285BDA}"/>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egendEntry>
        <c:idx val="0"/>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1"/>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2"/>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egendEntry>
        <c:idx val="3"/>
        <c:txPr>
          <a:bodyPr rot="0"/>
          <a:lstStyle/>
          <a:p>
            <a:pPr>
              <a:defRPr sz="1600" b="0" i="0" u="none" strike="noStrike">
                <a:solidFill>
                  <a:srgbClr val="000000"/>
                </a:solidFill>
                <a:latin typeface="Arial" panose="020B0604020202020204" pitchFamily="34" charset="0"/>
                <a:cs typeface="Arial" panose="020B0604020202020204" pitchFamily="34" charset="0"/>
              </a:defRPr>
            </a:pPr>
            <a:endParaRPr lang="en-US"/>
          </a:p>
        </c:txPr>
      </c:legendEntry>
      <c:layout>
        <c:manualLayout>
          <c:xMode val="edge"/>
          <c:yMode val="edge"/>
          <c:x val="0.59592299999999998"/>
          <c:y val="0.43231900000000001"/>
          <c:w val="0.40407700000000002"/>
          <c:h val="0.37422100000000003"/>
        </c:manualLayout>
      </c:layout>
      <c:overlay val="1"/>
      <c:spPr>
        <a:noFill/>
        <a:ln w="12700" cap="flat">
          <a:noFill/>
          <a:miter lim="400000"/>
        </a:ln>
        <a:effectLst/>
      </c:spPr>
      <c:txPr>
        <a:bodyPr rot="0"/>
        <a:lstStyle/>
        <a:p>
          <a:pPr>
            <a:defRPr sz="16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0.17871</cdr:x>
      <cdr:y>0.10501</cdr:y>
    </cdr:from>
    <cdr:to>
      <cdr:x>0.20242</cdr:x>
      <cdr:y>0.23397</cdr:y>
    </cdr:to>
    <cdr:sp macro="" textlink="">
      <cdr:nvSpPr>
        <cdr:cNvPr id="2" name="TextBox 1"/>
        <cdr:cNvSpPr txBox="1"/>
      </cdr:nvSpPr>
      <cdr:spPr>
        <a:xfrm xmlns:a="http://schemas.openxmlformats.org/drawingml/2006/main">
          <a:off x="696413" y="300741"/>
          <a:ext cx="92396" cy="36933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none" lIns="45719" tIns="45719" rIns="45719" bIns="45719" numCol="1" spcCol="38100" rtlCol="0" anchor="t">
          <a:spAutoFit/>
        </a:bodyPr>
        <a:lstStyle xmlns:a="http://schemas.openxmlformats.org/drawingml/2006/main"/>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0.09124</cdr:x>
      <cdr:y>0.06362</cdr:y>
    </cdr:from>
    <cdr:to>
      <cdr:x>0.11379</cdr:x>
      <cdr:y>0.18756</cdr:y>
    </cdr:to>
    <cdr:sp macro="" textlink="">
      <cdr:nvSpPr>
        <cdr:cNvPr id="2" name="TextBox 1"/>
        <cdr:cNvSpPr txBox="1"/>
      </cdr:nvSpPr>
      <cdr:spPr>
        <a:xfrm xmlns:a="http://schemas.openxmlformats.org/drawingml/2006/main">
          <a:off x="373888" y="189571"/>
          <a:ext cx="92396" cy="36933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none" lIns="45719" tIns="45719" rIns="45719" bIns="45719" numCol="1" spcCol="38100" rtlCol="0" anchor="t">
          <a:spAutoFit/>
        </a:bodyPr>
        <a:lstStyle xmlns:a="http://schemas.openxmlformats.org/drawingml/2006/main"/>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0.12661</cdr:x>
      <cdr:y>0.08997</cdr:y>
    </cdr:from>
    <cdr:to>
      <cdr:x>0.15032</cdr:x>
      <cdr:y>0.2236</cdr:y>
    </cdr:to>
    <cdr:sp macro="" textlink="">
      <cdr:nvSpPr>
        <cdr:cNvPr id="2" name="TextBox 1"/>
        <cdr:cNvSpPr txBox="1"/>
      </cdr:nvSpPr>
      <cdr:spPr>
        <a:xfrm xmlns:a="http://schemas.openxmlformats.org/drawingml/2006/main">
          <a:off x="493439" y="248677"/>
          <a:ext cx="92396" cy="36933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none" lIns="45719" tIns="45719" rIns="45719" bIns="45719" numCol="1" spcCol="38100" rtlCol="0" anchor="t">
          <a:spAutoFit/>
        </a:bodyPr>
        <a:lstStyle xmlns:a="http://schemas.openxmlformats.org/drawingml/2006/main"/>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3164FEA-D148-49D6-AB38-85F99D152DEF}" type="datetimeFigureOut">
              <a:rPr lang="en-US" smtClean="0"/>
              <a:t>10/18/2022</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9AE080F-BC34-4D87-B4EE-EE07AEEF1825}" type="slidenum">
              <a:rPr lang="en-US" smtClean="0"/>
              <a:t>‹#›</a:t>
            </a:fld>
            <a:endParaRPr lang="en-US"/>
          </a:p>
        </p:txBody>
      </p:sp>
    </p:spTree>
    <p:extLst>
      <p:ext uri="{BB962C8B-B14F-4D97-AF65-F5344CB8AC3E}">
        <p14:creationId xmlns:p14="http://schemas.microsoft.com/office/powerpoint/2010/main" val="2336243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1184275" y="698500"/>
            <a:ext cx="4654550" cy="3490913"/>
          </a:xfrm>
          <a:prstGeom prst="rect">
            <a:avLst/>
          </a:prstGeom>
        </p:spPr>
        <p:txBody>
          <a:bodyPr lIns="93317" tIns="46659" rIns="93317" bIns="46659"/>
          <a:lstStyle/>
          <a:p>
            <a:endParaRPr/>
          </a:p>
        </p:txBody>
      </p:sp>
      <p:sp>
        <p:nvSpPr>
          <p:cNvPr id="246" name="Shape 246"/>
          <p:cNvSpPr>
            <a:spLocks noGrp="1"/>
          </p:cNvSpPr>
          <p:nvPr>
            <p:ph type="body" sz="quarter" idx="1"/>
          </p:nvPr>
        </p:nvSpPr>
        <p:spPr>
          <a:xfrm>
            <a:off x="936414" y="4421823"/>
            <a:ext cx="5150273" cy="4189095"/>
          </a:xfrm>
          <a:prstGeom prst="rect">
            <a:avLst/>
          </a:prstGeom>
        </p:spPr>
        <p:txBody>
          <a:bodyPr lIns="93317" tIns="46659" rIns="93317" bIns="46659"/>
          <a:lstStyle/>
          <a:p>
            <a:endParaRPr/>
          </a:p>
        </p:txBody>
      </p:sp>
    </p:spTree>
    <p:extLst>
      <p:ext uri="{BB962C8B-B14F-4D97-AF65-F5344CB8AC3E}">
        <p14:creationId xmlns:p14="http://schemas.microsoft.com/office/powerpoint/2010/main" val="4194133799"/>
      </p:ext>
    </p:extLst>
  </p:cSld>
  <p:clrMap bg1="lt1" tx1="dk1" bg2="lt2" tx2="dk2" accent1="accent1" accent2="accent2" accent3="accent3" accent4="accent4" accent5="accent5" accent6="accent6" hlink="hlink" folHlink="folHlink"/>
  <p:hf hdr="0" ftr="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439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40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776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600"/>
            </a:pPr>
            <a:r>
              <a:rPr lang="en-US"/>
              <a:t>5.  Naval Aviation Water Survival Instructor </a:t>
            </a:r>
          </a:p>
          <a:p>
            <a:pPr>
              <a:defRPr sz="1600"/>
            </a:pPr>
            <a:r>
              <a:rPr lang="en-US"/>
              <a:t>     (NAWSTI-NEC 806A)</a:t>
            </a:r>
          </a:p>
          <a:p>
            <a:pPr>
              <a:defRPr sz="1600"/>
            </a:pPr>
            <a:r>
              <a:rPr lang="en-US"/>
              <a:t>6.  L07A Internship Program</a:t>
            </a:r>
          </a:p>
          <a:p>
            <a:endParaRPr lang="en-US"/>
          </a:p>
        </p:txBody>
      </p:sp>
    </p:spTree>
    <p:extLst>
      <p:ext uri="{BB962C8B-B14F-4D97-AF65-F5344CB8AC3E}">
        <p14:creationId xmlns:p14="http://schemas.microsoft.com/office/powerpoint/2010/main" val="94165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11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3500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photo on bottom left.</a:t>
            </a:r>
          </a:p>
        </p:txBody>
      </p:sp>
    </p:spTree>
    <p:extLst>
      <p:ext uri="{BB962C8B-B14F-4D97-AF65-F5344CB8AC3E}">
        <p14:creationId xmlns:p14="http://schemas.microsoft.com/office/powerpoint/2010/main" val="1713385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232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Authorized 33</a:t>
            </a:r>
          </a:p>
          <a:p>
            <a:r>
              <a:rPr lang="en-US"/>
              <a:t>Onboard 25 (to include 2 Reservist)</a:t>
            </a:r>
          </a:p>
        </p:txBody>
      </p:sp>
    </p:spTree>
    <p:extLst>
      <p:ext uri="{BB962C8B-B14F-4D97-AF65-F5344CB8AC3E}">
        <p14:creationId xmlns:p14="http://schemas.microsoft.com/office/powerpoint/2010/main" val="879918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6460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332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540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315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Hospital Corpsman Trauma Training (HMTT).</a:t>
            </a:r>
          </a:p>
          <a:p>
            <a:r>
              <a:rPr lang="en-US" baseline="0"/>
              <a:t>Naval Dental Hygienist has a second school in Fayetteville, NC.  </a:t>
            </a:r>
          </a:p>
          <a:p>
            <a:r>
              <a:rPr lang="en-US" baseline="0"/>
              <a:t>Course will close after this class and only be taught at Pensacola, FL campus.</a:t>
            </a:r>
          </a:p>
          <a:p>
            <a:endParaRPr lang="en-US" baseline="0"/>
          </a:p>
          <a:p>
            <a:endParaRPr lang="en-US"/>
          </a:p>
        </p:txBody>
      </p:sp>
    </p:spTree>
    <p:extLst>
      <p:ext uri="{BB962C8B-B14F-4D97-AF65-F5344CB8AC3E}">
        <p14:creationId xmlns:p14="http://schemas.microsoft.com/office/powerpoint/2010/main" val="176050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US" sz="1200" b="0"/>
              <a:t>66 Courses of instruction: 24 </a:t>
            </a:r>
            <a:r>
              <a:rPr lang="en-US" sz="1200" b="0" baseline="0"/>
              <a:t>aviation survival,</a:t>
            </a:r>
            <a:r>
              <a:rPr lang="en-US"/>
              <a:t> </a:t>
            </a:r>
            <a:r>
              <a:rPr lang="en-US" sz="1200" b="0" baseline="0"/>
              <a:t> </a:t>
            </a:r>
            <a:r>
              <a:rPr lang="en-US" sz="1200" b="0"/>
              <a:t>42 operational medicine (includes</a:t>
            </a:r>
            <a:r>
              <a:rPr lang="en-US" sz="1200" b="0" baseline="0"/>
              <a:t> HMTT)</a:t>
            </a:r>
            <a:endParaRPr lang="en-US" sz="1200" b="0"/>
          </a:p>
          <a:p>
            <a:pPr marL="171450" indent="-171450" algn="l" rtl="0">
              <a:buFont typeface="Arial" panose="020B0604020202020204" pitchFamily="34" charset="0"/>
              <a:buChar char="•"/>
              <a:defRPr/>
            </a:pPr>
            <a:r>
              <a:rPr lang="en-US" sz="1200" b="0"/>
              <a:t>Hyperbaric Medicine:</a:t>
            </a:r>
            <a:r>
              <a:rPr lang="en-US"/>
              <a:t> </a:t>
            </a:r>
            <a:r>
              <a:rPr lang="en-US" sz="1200" b="0"/>
              <a:t> Accreditation Undersea Hyperbaric</a:t>
            </a:r>
            <a:r>
              <a:rPr lang="en-US"/>
              <a:t> </a:t>
            </a:r>
            <a:r>
              <a:rPr lang="en-US" sz="1200" b="0"/>
              <a:t> Medicine</a:t>
            </a:r>
            <a:r>
              <a:rPr lang="en-US" sz="1200" b="0" baseline="0"/>
              <a:t> Society / Joint Commission recognized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a:t>
            </a:r>
            <a:r>
              <a:rPr lang="en-US" sz="1200" b="0" baseline="0"/>
              <a:t> </a:t>
            </a:r>
            <a:r>
              <a:rPr lang="en-US" sz="1200" b="0"/>
              <a:t>Quota Manager</a:t>
            </a:r>
            <a:r>
              <a:rPr lang="en-US" sz="1200" b="0" baseline="0"/>
              <a:t> </a:t>
            </a:r>
            <a:r>
              <a:rPr lang="en-US" sz="1200" b="0"/>
              <a:t>for Operational Short</a:t>
            </a:r>
            <a:r>
              <a:rPr lang="en-US" sz="1200" b="0" baseline="0"/>
              <a:t> Courses C4, CWM, MM, FMCBC, MMCBC 3</a:t>
            </a:r>
          </a:p>
          <a:p>
            <a:pPr algn="l" rtl="0">
              <a:defRPr/>
            </a:pPr>
            <a:r>
              <a:rPr lang="en-US" sz="1200" b="0"/>
              <a:t>- Recognized Aeromedical</a:t>
            </a:r>
            <a:r>
              <a:rPr lang="en-US" sz="1200" b="0" baseline="0"/>
              <a:t> Examinations Directorate by </a:t>
            </a:r>
            <a:r>
              <a:rPr lang="en-US" sz="1200" b="0"/>
              <a:t>National Association of Occupational Health Professionals</a:t>
            </a:r>
            <a:r>
              <a:rPr lang="en-US"/>
              <a:t>  </a:t>
            </a:r>
            <a:endParaRPr lang="en-US"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endParaRPr lang="en-US"/>
          </a:p>
        </p:txBody>
      </p:sp>
      <p:sp>
        <p:nvSpPr>
          <p:cNvPr id="4" name="Slide Number Placeholder 3"/>
          <p:cNvSpPr>
            <a:spLocks noGrp="1"/>
          </p:cNvSpPr>
          <p:nvPr>
            <p:ph type="sldNum" sz="quarter" idx="10"/>
          </p:nvPr>
        </p:nvSpPr>
        <p:spPr>
          <a:xfrm>
            <a:off x="3984737" y="8853818"/>
            <a:ext cx="3049493" cy="466409"/>
          </a:xfrm>
          <a:prstGeom prst="rect">
            <a:avLst/>
          </a:prstGeom>
        </p:spPr>
        <p:txBody>
          <a:bodyPr lIns="91577" tIns="45789" rIns="91577" bIns="45789"/>
          <a:lstStyle/>
          <a:p>
            <a:fld id="{56759AD8-0B4E-465E-A646-C4E3F4595329}" type="slidenum">
              <a:rPr lang="en-US" smtClean="0"/>
              <a:t>6</a:t>
            </a:fld>
            <a:endParaRPr lang="en-US"/>
          </a:p>
        </p:txBody>
      </p:sp>
    </p:spTree>
    <p:extLst>
      <p:ext uri="{BB962C8B-B14F-4D97-AF65-F5344CB8AC3E}">
        <p14:creationId xmlns:p14="http://schemas.microsoft.com/office/powerpoint/2010/main" val="366522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0257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*Notes from NAMI 07DEC2021: 122 accounts for AMD manning with new protocol of RAMs counted as staff. We have 114 onboard, missing (1) FS/Clinical Psychiatrist (per AMD, though SL/detailer not tracking gap on their side); (2) Aerospace Experimental Psychologist; (1) Aeromedical Physician Assistant; (2) SAR Med Techs; (1) Dive Med Tech; and (1) Instructional Systems Specialist.*</a:t>
            </a:r>
            <a:endParaRPr lang="en-US">
              <a:solidFill>
                <a:srgbClr val="000000"/>
              </a:solidFill>
              <a:latin typeface="Calibri"/>
              <a:cs typeface="Calibri"/>
            </a:endParaRPr>
          </a:p>
          <a:p>
            <a:pPr>
              <a:defRPr/>
            </a:pPr>
            <a:endParaRPr lang="en-US"/>
          </a:p>
          <a:p>
            <a:pPr>
              <a:defRPr/>
            </a:pPr>
            <a:endParaRPr lang="en-US"/>
          </a:p>
          <a:p>
            <a:pPr>
              <a:defRPr/>
            </a:pPr>
            <a:r>
              <a:rPr lang="en-US"/>
              <a:t>NSTI: 12. Aerospace Physiologist Internship Program</a:t>
            </a:r>
          </a:p>
          <a:p>
            <a:r>
              <a:rPr lang="en-US"/>
              <a:t>1.  SAR Medical L00A</a:t>
            </a:r>
          </a:p>
          <a:p>
            <a:r>
              <a:rPr lang="en-US"/>
              <a:t>Aerospace Medicine Technician (NEC L04A)</a:t>
            </a:r>
          </a:p>
          <a:p>
            <a:r>
              <a:rPr lang="en-US"/>
              <a:t>Aerospace Physiology Technician (NEC L07A)</a:t>
            </a:r>
          </a:p>
          <a:p>
            <a:endParaRPr lang="en-US"/>
          </a:p>
          <a:p>
            <a:r>
              <a:rPr lang="en-US"/>
              <a:t>Aerospace Medical Officer</a:t>
            </a:r>
          </a:p>
          <a:p>
            <a:r>
              <a:rPr lang="en-US"/>
              <a:t>    - Aerospace Medicine Flight Surgeon</a:t>
            </a:r>
          </a:p>
          <a:p>
            <a:r>
              <a:rPr lang="en-US"/>
              <a:t>    -   Aerospace Physiologist</a:t>
            </a:r>
          </a:p>
          <a:p>
            <a:r>
              <a:rPr lang="en-US"/>
              <a:t>    - Aerospace Experimental Psychologist    </a:t>
            </a:r>
          </a:p>
          <a:p>
            <a:r>
              <a:rPr lang="en-US"/>
              <a:t>    - Aerospace Optometrist</a:t>
            </a:r>
          </a:p>
          <a:p>
            <a:r>
              <a:rPr lang="en-US"/>
              <a:t>    - Aeromedical Physician Assistant</a:t>
            </a:r>
          </a:p>
          <a:p>
            <a:r>
              <a:rPr lang="en-US"/>
              <a:t>    - Naval Aviation Medical Examiner</a:t>
            </a:r>
          </a:p>
          <a:p>
            <a:r>
              <a:rPr lang="en-US"/>
              <a:t>2.  Residency in Aerospace Medicine </a:t>
            </a:r>
          </a:p>
          <a:p>
            <a:r>
              <a:rPr lang="en-US"/>
              <a:t>3.  Flight Surgeon Refresher Training</a:t>
            </a:r>
          </a:p>
          <a:p>
            <a:r>
              <a:rPr lang="en-US"/>
              <a:t>4.  Flight Medic Course </a:t>
            </a:r>
          </a:p>
          <a:p>
            <a:r>
              <a:rPr lang="en-US"/>
              <a:t>5.  Joint Enroute Critical Care (Ft. Rucker) </a:t>
            </a:r>
          </a:p>
          <a:p>
            <a:endParaRPr lang="en-US"/>
          </a:p>
        </p:txBody>
      </p:sp>
    </p:spTree>
    <p:extLst>
      <p:ext uri="{BB962C8B-B14F-4D97-AF65-F5344CB8AC3E}">
        <p14:creationId xmlns:p14="http://schemas.microsoft.com/office/powerpoint/2010/main" val="312338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9065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Rectangle 1"/>
          <p:cNvSpPr/>
          <p:nvPr userDrawn="1"/>
        </p:nvSpPr>
        <p:spPr>
          <a:xfrm>
            <a:off x="161365" y="6474779"/>
            <a:ext cx="8839200"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4" name="Straight Connector 3"/>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8" name="Straight Connector 7"/>
          <p:cNvCxnSpPr/>
          <p:nvPr userDrawn="1"/>
        </p:nvCxnSpPr>
        <p:spPr>
          <a:xfrm>
            <a:off x="5624596"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636" y="114231"/>
            <a:ext cx="914945" cy="9144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3" name="Rectangle 2"/>
          <p:cNvSpPr/>
          <p:nvPr userDrawn="1"/>
        </p:nvSpPr>
        <p:spPr>
          <a:xfrm>
            <a:off x="170329" y="6329082"/>
            <a:ext cx="8821271" cy="354019"/>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5" name="Straight Connector 4"/>
          <p:cNvCxnSpPr/>
          <p:nvPr userDrawn="1"/>
        </p:nvCxnSpPr>
        <p:spPr>
          <a:xfrm>
            <a:off x="774700" y="647065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6" name="Straight Connector 5"/>
          <p:cNvCxnSpPr/>
          <p:nvPr userDrawn="1"/>
        </p:nvCxnSpPr>
        <p:spPr>
          <a:xfrm>
            <a:off x="5624596" y="647065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636" y="114231"/>
            <a:ext cx="914945" cy="914400"/>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134471" y="6329082"/>
            <a:ext cx="8875058" cy="365153"/>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5" name="Straight Connector 4"/>
          <p:cNvCxnSpPr/>
          <p:nvPr userDrawn="1"/>
        </p:nvCxnSpPr>
        <p:spPr>
          <a:xfrm>
            <a:off x="358584" y="6479615"/>
            <a:ext cx="292608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6" name="Straight Connector 5"/>
          <p:cNvCxnSpPr/>
          <p:nvPr userDrawn="1"/>
        </p:nvCxnSpPr>
        <p:spPr>
          <a:xfrm>
            <a:off x="5624596" y="6479615"/>
            <a:ext cx="292608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636" y="114231"/>
            <a:ext cx="914945" cy="914400"/>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53" name="Shape 153"/>
          <p:cNvSpPr>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154" name="Shape 154"/>
          <p:cNvSpPr>
            <a:spLocks noGrp="1"/>
          </p:cNvSpPr>
          <p:nvPr>
            <p:ph type="body" sz="quarter" idx="1"/>
          </p:nvPr>
        </p:nvSpPr>
        <p:spPr>
          <a:xfrm>
            <a:off x="722312" y="2906714"/>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xfrm>
            <a:off x="8422818" y="6404294"/>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
        <p:nvSpPr>
          <p:cNvPr id="5" name="Rectangle 4"/>
          <p:cNvSpPr/>
          <p:nvPr userDrawn="1"/>
        </p:nvSpPr>
        <p:spPr>
          <a:xfrm>
            <a:off x="116541" y="6333604"/>
            <a:ext cx="8892988"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7" name="Straight Connector 6"/>
          <p:cNvCxnSpPr/>
          <p:nvPr userDrawn="1"/>
        </p:nvCxnSpPr>
        <p:spPr>
          <a:xfrm>
            <a:off x="774700" y="647065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8" name="Straight Connector 7"/>
          <p:cNvCxnSpPr/>
          <p:nvPr userDrawn="1"/>
        </p:nvCxnSpPr>
        <p:spPr>
          <a:xfrm>
            <a:off x="5624596" y="647065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6" name="Shape 6"/>
          <p:cNvSpPr>
            <a:spLocks noGrp="1"/>
          </p:cNvSpPr>
          <p:nvPr>
            <p:ph type="body" idx="1"/>
          </p:nvPr>
        </p:nvSpPr>
        <p:spPr>
          <a:xfrm>
            <a:off x="457200" y="1600200"/>
            <a:ext cx="8229600" cy="452596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Rectangle 8"/>
          <p:cNvSpPr/>
          <p:nvPr userDrawn="1"/>
        </p:nvSpPr>
        <p:spPr>
          <a:xfrm>
            <a:off x="152399" y="6479262"/>
            <a:ext cx="8848165" cy="353941"/>
          </a:xfrm>
          <a:prstGeom prst="rect">
            <a:avLst/>
          </a:prstGeom>
          <a:solidFill>
            <a:schemeClr val="accent1">
              <a:lumMod val="50000"/>
            </a:schemeClr>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rPr>
              <a:t>Medical Readiness Starts Here</a:t>
            </a:r>
          </a:p>
          <a:p>
            <a:pPr marL="0" marR="0" indent="0" algn="ctr" defTabSz="914400" rtl="0" fontAlgn="auto" latinLnBrk="0" hangingPunct="0">
              <a:lnSpc>
                <a:spcPct val="100000"/>
              </a:lnSpc>
              <a:spcBef>
                <a:spcPts val="0"/>
              </a:spcBef>
              <a:spcAft>
                <a:spcPts val="0"/>
              </a:spcAft>
              <a:buClrTx/>
              <a:buSzTx/>
              <a:buFontTx/>
              <a:buNone/>
              <a:tabLst/>
            </a:pPr>
            <a:endParaRPr kumimoji="0" lang="en-US" sz="400" b="0" i="0" u="none" strike="noStrike" cap="none" spc="0" normalizeH="0" baseline="0">
              <a:ln>
                <a:noFill/>
              </a:ln>
              <a:solidFill>
                <a:schemeClr val="bg1"/>
              </a:solidFill>
              <a:effectLst/>
              <a:uFillTx/>
              <a:latin typeface="Lucida Calligraphy" panose="03010101010101010101" pitchFamily="66" charset="0"/>
              <a:ea typeface="+mj-ea"/>
              <a:cs typeface="+mj-cs"/>
              <a:sym typeface="Calibri"/>
            </a:endParaRPr>
          </a:p>
        </p:txBody>
      </p:sp>
      <p:cxnSp>
        <p:nvCxnSpPr>
          <p:cNvPr id="10" name="Straight Connector 9"/>
          <p:cNvCxnSpPr/>
          <p:nvPr userDrawn="1"/>
        </p:nvCxnSpPr>
        <p:spPr>
          <a:xfrm>
            <a:off x="774700" y="6596160"/>
            <a:ext cx="274320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 name="Straight Connector 10"/>
          <p:cNvCxnSpPr/>
          <p:nvPr userDrawn="1"/>
        </p:nvCxnSpPr>
        <p:spPr>
          <a:xfrm>
            <a:off x="5624596" y="6596160"/>
            <a:ext cx="2560320" cy="0"/>
          </a:xfrm>
          <a:prstGeom prst="line">
            <a:avLst/>
          </a:prstGeom>
          <a:noFill/>
          <a:ln w="25400" cap="flat">
            <a:solidFill>
              <a:srgbClr val="C0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636" y="114231"/>
            <a:ext cx="914945" cy="9144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62" r:id="rId4"/>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hyperlink" Target="https://www.med.navy.mil/sites/nmotc/Pages/default.asp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jpeg"/><Relationship Id="rId2" Type="http://schemas.openxmlformats.org/officeDocument/2006/relationships/notesSlide" Target="../notesSlides/notesSlide18.xml"/><Relationship Id="rId16"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jpe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 Id="rId14" Type="http://schemas.openxmlformats.org/officeDocument/2006/relationships/image" Target="../media/image49.gif"/></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9" y="503494"/>
            <a:ext cx="8622890" cy="1362075"/>
          </a:xfrm>
        </p:spPr>
        <p:txBody>
          <a:bodyPr>
            <a:normAutofit/>
          </a:bodyPr>
          <a:lstStyle/>
          <a:p>
            <a:pPr algn="ctr"/>
            <a:r>
              <a:rPr lang="en-US" dirty="0">
                <a:latin typeface="Bahnschrift" panose="020B0502040204020203" pitchFamily="34" charset="0"/>
              </a:rPr>
              <a:t>Navy Medicine Operational </a:t>
            </a:r>
            <a:br>
              <a:rPr lang="en-US" dirty="0">
                <a:latin typeface="Bahnschrift" panose="020B0502040204020203" pitchFamily="34" charset="0"/>
              </a:rPr>
            </a:br>
            <a:r>
              <a:rPr lang="en-US" dirty="0">
                <a:latin typeface="Bahnschrift" panose="020B0502040204020203" pitchFamily="34" charset="0"/>
              </a:rPr>
              <a:t>Training COMMAND</a:t>
            </a:r>
          </a:p>
        </p:txBody>
      </p:sp>
      <p:sp>
        <p:nvSpPr>
          <p:cNvPr id="3" name="Text Placeholder 2"/>
          <p:cNvSpPr>
            <a:spLocks noGrp="1"/>
          </p:cNvSpPr>
          <p:nvPr>
            <p:ph type="body" sz="quarter" idx="1"/>
          </p:nvPr>
        </p:nvSpPr>
        <p:spPr>
          <a:xfrm>
            <a:off x="88134" y="4021351"/>
            <a:ext cx="8956713" cy="2528490"/>
          </a:xfrm>
        </p:spPr>
        <p:txBody>
          <a:bodyPr lIns="45719" tIns="45720" rIns="45719" bIns="45720" anchor="b">
            <a:normAutofit/>
          </a:bodyPr>
          <a:lstStyle/>
          <a:p>
            <a:pPr algn="ctr"/>
            <a:r>
              <a:rPr lang="en-US" sz="4400" b="1" dirty="0">
                <a:solidFill>
                  <a:schemeClr val="tx1"/>
                </a:solidFill>
                <a:latin typeface="Bahnschrift" panose="020B0502040204020203" pitchFamily="34" charset="0"/>
              </a:rPr>
              <a:t>COMMAND BRIEF</a:t>
            </a:r>
            <a:endParaRPr lang="en-US" sz="4400" b="1" dirty="0">
              <a:solidFill>
                <a:srgbClr val="FF0000"/>
              </a:solidFill>
              <a:latin typeface="Bahnschrift" panose="020B0502040204020203" pitchFamily="34" charset="0"/>
            </a:endParaRPr>
          </a:p>
          <a:p>
            <a:pPr algn="ctr"/>
            <a:endParaRPr lang="en-US" sz="1400" b="1" dirty="0">
              <a:solidFill>
                <a:srgbClr val="FF0000"/>
              </a:solidFill>
            </a:endParaRPr>
          </a:p>
          <a:p>
            <a:pPr algn="ctr"/>
            <a:endParaRPr lang="en-US" sz="2800" b="1"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1080" y="1883472"/>
            <a:ext cx="3110820" cy="3108960"/>
          </a:xfrm>
          <a:prstGeom prst="rect">
            <a:avLst/>
          </a:prstGeom>
        </p:spPr>
      </p:pic>
    </p:spTree>
    <p:extLst>
      <p:ext uri="{BB962C8B-B14F-4D97-AF65-F5344CB8AC3E}">
        <p14:creationId xmlns:p14="http://schemas.microsoft.com/office/powerpoint/2010/main" val="37000854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p:nvPr/>
        </p:nvSpPr>
        <p:spPr>
          <a:xfrm>
            <a:off x="4599613" y="3293806"/>
            <a:ext cx="13485" cy="2957132"/>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84" name="Shape 384"/>
          <p:cNvSpPr/>
          <p:nvPr/>
        </p:nvSpPr>
        <p:spPr>
          <a:xfrm>
            <a:off x="228600" y="3282113"/>
            <a:ext cx="8763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85" name="Shape 385"/>
          <p:cNvSpPr/>
          <p:nvPr/>
        </p:nvSpPr>
        <p:spPr>
          <a:xfrm>
            <a:off x="228600" y="285962"/>
            <a:ext cx="8763000"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3200"/>
            </a:pPr>
            <a:r>
              <a:rPr>
                <a:latin typeface="Arial" panose="020B0604020202020204" pitchFamily="34" charset="0"/>
                <a:cs typeface="Arial" panose="020B0604020202020204" pitchFamily="34" charset="0"/>
              </a:rPr>
              <a:t>Naval Expeditionary Medical</a:t>
            </a:r>
            <a:r>
              <a:rPr lang="en-US">
                <a:latin typeface="Arial" panose="020B0604020202020204" pitchFamily="34" charset="0"/>
                <a:cs typeface="Arial" panose="020B0604020202020204" pitchFamily="34" charset="0"/>
              </a:rPr>
              <a:t> </a:t>
            </a:r>
          </a:p>
          <a:p>
            <a:pPr algn="ctr">
              <a:defRPr sz="3200"/>
            </a:pPr>
            <a:r>
              <a:rPr>
                <a:latin typeface="Arial" panose="020B0604020202020204" pitchFamily="34" charset="0"/>
                <a:cs typeface="Arial" panose="020B0604020202020204" pitchFamily="34" charset="0"/>
              </a:rPr>
              <a:t>Training Institute (NEMTI)</a:t>
            </a:r>
          </a:p>
        </p:txBody>
      </p:sp>
      <p:sp>
        <p:nvSpPr>
          <p:cNvPr id="2" name="Rectangle 1"/>
          <p:cNvSpPr/>
          <p:nvPr/>
        </p:nvSpPr>
        <p:spPr>
          <a:xfrm>
            <a:off x="240958" y="1469086"/>
            <a:ext cx="8763000" cy="1754326"/>
          </a:xfrm>
          <a:prstGeom prst="rect">
            <a:avLst/>
          </a:prstGeom>
        </p:spPr>
        <p:txBody>
          <a:bodyPr wrap="square">
            <a:spAutoFit/>
          </a:bodyPr>
          <a:lstStyle/>
          <a:p>
            <a:r>
              <a:rPr lang="en-US" b="1">
                <a:latin typeface="Arial" panose="020B0604020202020204" pitchFamily="34" charset="0"/>
                <a:cs typeface="Arial" panose="020B0604020202020204" pitchFamily="34" charset="0"/>
              </a:rPr>
              <a:t>Mission:</a:t>
            </a:r>
            <a:r>
              <a:rPr lang="en-US">
                <a:latin typeface="Arial" panose="020B0604020202020204" pitchFamily="34" charset="0"/>
                <a:cs typeface="Arial" panose="020B0604020202020204" pitchFamily="34" charset="0"/>
              </a:rPr>
              <a:t>  Navy Medicine's elite readiness training institute, for Expeditionary Medical Facilities, Expeditionary Resuscitative Surgical Systems, Tactical Combat Casualty Care, Marine Corps and Fleet Surgical Teams.  Delivering advanced trauma training, ensuring readiness of medical personnel supporting the warfighter.</a:t>
            </a:r>
            <a:endParaRPr lang="en-US" b="1">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Locations:  </a:t>
            </a:r>
            <a:r>
              <a:rPr lang="en-US">
                <a:latin typeface="Arial" panose="020B0604020202020204" pitchFamily="34" charset="0"/>
                <a:cs typeface="Arial" panose="020B0604020202020204" pitchFamily="34" charset="0"/>
              </a:rPr>
              <a:t>Camp Pendleton, CA and Los Angeles, CA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644" y="3385556"/>
            <a:ext cx="4302094" cy="28651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87" y="3385556"/>
            <a:ext cx="4295670" cy="2838396"/>
          </a:xfrm>
          <a:prstGeom prst="rect">
            <a:avLst/>
          </a:prstGeom>
        </p:spPr>
      </p:pic>
    </p:spTree>
    <p:extLst>
      <p:ext uri="{BB962C8B-B14F-4D97-AF65-F5344CB8AC3E}">
        <p14:creationId xmlns:p14="http://schemas.microsoft.com/office/powerpoint/2010/main" val="361121737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p:nvPr/>
        </p:nvSpPr>
        <p:spPr>
          <a:xfrm>
            <a:off x="4509900" y="1183641"/>
            <a:ext cx="0" cy="513080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84" name="Shape 384"/>
          <p:cNvSpPr/>
          <p:nvPr/>
        </p:nvSpPr>
        <p:spPr>
          <a:xfrm>
            <a:off x="685801" y="3551663"/>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85" name="Shape 385"/>
          <p:cNvSpPr/>
          <p:nvPr/>
        </p:nvSpPr>
        <p:spPr>
          <a:xfrm>
            <a:off x="228600" y="152400"/>
            <a:ext cx="8763000"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3200"/>
            </a:pPr>
            <a:r>
              <a:rPr>
                <a:latin typeface="Arial" panose="020B0604020202020204" pitchFamily="34" charset="0"/>
                <a:cs typeface="Arial" panose="020B0604020202020204" pitchFamily="34" charset="0"/>
              </a:rPr>
              <a:t>Naval Expeditionary Medical</a:t>
            </a:r>
          </a:p>
          <a:p>
            <a:pPr algn="ctr">
              <a:defRPr sz="3200"/>
            </a:pPr>
            <a:r>
              <a:rPr>
                <a:latin typeface="Arial" panose="020B0604020202020204" pitchFamily="34" charset="0"/>
                <a:cs typeface="Arial" panose="020B0604020202020204" pitchFamily="34" charset="0"/>
              </a:rPr>
              <a:t>Training Institute (NEMTI)</a:t>
            </a:r>
          </a:p>
        </p:txBody>
      </p:sp>
      <p:sp>
        <p:nvSpPr>
          <p:cNvPr id="386" name="Shape 386"/>
          <p:cNvSpPr/>
          <p:nvPr/>
        </p:nvSpPr>
        <p:spPr>
          <a:xfrm>
            <a:off x="356997" y="3630812"/>
            <a:ext cx="4152903" cy="2339102"/>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p>
            <a:pPr>
              <a:defRPr sz="1400" b="1"/>
            </a:pPr>
            <a:r>
              <a:rPr lang="en-US" sz="1600" u="sng">
                <a:solidFill>
                  <a:schemeClr val="tx1"/>
                </a:solidFill>
                <a:latin typeface="Arial"/>
                <a:cs typeface="Arial"/>
              </a:rPr>
              <a:t>Navy Trauma Training Center Courses of Instruction</a:t>
            </a:r>
            <a:r>
              <a:rPr sz="1600" b="0">
                <a:solidFill>
                  <a:schemeClr val="tx1"/>
                </a:solidFill>
                <a:latin typeface="Arial"/>
                <a:cs typeface="Arial"/>
              </a:rPr>
              <a:t>:</a:t>
            </a:r>
            <a:endParaRPr lang="en-US" sz="1600" b="0">
              <a:solidFill>
                <a:schemeClr val="tx1"/>
              </a:solidFill>
              <a:latin typeface="Arial"/>
              <a:cs typeface="Arial"/>
            </a:endParaRPr>
          </a:p>
          <a:p>
            <a:r>
              <a:rPr lang="en-US" sz="1600">
                <a:solidFill>
                  <a:schemeClr val="tx1"/>
                </a:solidFill>
                <a:latin typeface="Arial"/>
              </a:rPr>
              <a:t>1. </a:t>
            </a:r>
            <a:r>
              <a:rPr lang="en-US" sz="1400">
                <a:solidFill>
                  <a:schemeClr val="tx1"/>
                </a:solidFill>
                <a:latin typeface="Arial"/>
                <a:cs typeface="Arial"/>
              </a:rPr>
              <a:t>Advanced Surgical Skills for Exposure in Trauma (ASSET)</a:t>
            </a:r>
          </a:p>
          <a:p>
            <a:r>
              <a:rPr lang="en-US" sz="1400">
                <a:solidFill>
                  <a:schemeClr val="tx1"/>
                </a:solidFill>
                <a:latin typeface="Arial"/>
                <a:cs typeface="Arial"/>
              </a:rPr>
              <a:t>2. </a:t>
            </a:r>
            <a:r>
              <a:rPr lang="en-US" sz="1400">
                <a:latin typeface="Arial"/>
                <a:ea typeface="+mj-lt"/>
                <a:cs typeface="+mj-lt"/>
              </a:rPr>
              <a:t>Israeli Defense Force surgical training conducted at NTTC</a:t>
            </a:r>
          </a:p>
          <a:p>
            <a:endParaRPr lang="en-US" sz="1400" b="0">
              <a:solidFill>
                <a:schemeClr val="tx1"/>
              </a:solidFill>
              <a:latin typeface="Arial" panose="020B0604020202020204" pitchFamily="34" charset="0"/>
              <a:cs typeface="Arial" panose="020B0604020202020204" pitchFamily="34" charset="0"/>
            </a:endParaRPr>
          </a:p>
          <a:p>
            <a:r>
              <a:rPr lang="en-US" sz="1400">
                <a:latin typeface="Arial"/>
                <a:cs typeface="Arial"/>
              </a:rPr>
              <a:t>Training team augments LA </a:t>
            </a:r>
            <a:r>
              <a:rPr lang="en-US" sz="1400" err="1">
                <a:latin typeface="Arial"/>
                <a:cs typeface="Arial"/>
              </a:rPr>
              <a:t>County+USC</a:t>
            </a:r>
            <a:r>
              <a:rPr lang="en-US" sz="1400">
                <a:latin typeface="Arial"/>
                <a:cs typeface="Arial"/>
              </a:rPr>
              <a:t> staff in the care of critically ill/injured patients when off student rotations. </a:t>
            </a:r>
            <a:endParaRPr lang="en-US" sz="1400">
              <a:solidFill>
                <a:schemeClr val="tx1"/>
              </a:solidFill>
              <a:latin typeface="Arial"/>
              <a:cs typeface="Arial"/>
            </a:endParaRPr>
          </a:p>
        </p:txBody>
      </p:sp>
      <p:sp>
        <p:nvSpPr>
          <p:cNvPr id="388" name="Shape 388"/>
          <p:cNvSpPr/>
          <p:nvPr/>
        </p:nvSpPr>
        <p:spPr>
          <a:xfrm>
            <a:off x="4610100" y="1183641"/>
            <a:ext cx="4381500" cy="2031325"/>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p>
            <a:pPr>
              <a:defRPr b="1" u="sng"/>
            </a:pPr>
            <a:r>
              <a:rPr lang="en-US" sz="1400">
                <a:latin typeface="Arial"/>
                <a:cs typeface="Arial"/>
              </a:rPr>
              <a:t>NEMTI </a:t>
            </a:r>
            <a:r>
              <a:rPr sz="1400">
                <a:latin typeface="Arial"/>
                <a:cs typeface="Arial"/>
              </a:rPr>
              <a:t>Courses of Instruction</a:t>
            </a:r>
            <a:r>
              <a:rPr sz="1400" b="0" u="none">
                <a:latin typeface="Arial"/>
                <a:cs typeface="Arial"/>
              </a:rPr>
              <a:t>:</a:t>
            </a:r>
            <a:endParaRPr lang="en-US" sz="1400" b="0" u="none">
              <a:latin typeface="Arial"/>
              <a:cs typeface="Arial"/>
            </a:endParaRPr>
          </a:p>
          <a:p>
            <a:r>
              <a:rPr sz="1400">
                <a:latin typeface="Arial"/>
              </a:rPr>
              <a:t>1.</a:t>
            </a:r>
            <a:r>
              <a:rPr lang="en-US" sz="1400">
                <a:latin typeface="Arial"/>
              </a:rPr>
              <a:t> </a:t>
            </a:r>
            <a:r>
              <a:rPr lang="en-US" sz="1400">
                <a:latin typeface="Arial"/>
                <a:ea typeface="+mj-lt"/>
                <a:cs typeface="+mj-lt"/>
              </a:rPr>
              <a:t>Expeditionary Medical Facility training and ORE support</a:t>
            </a:r>
            <a:endParaRPr lang="en-US" sz="1400">
              <a:latin typeface="Arial"/>
              <a:cs typeface="Arial" panose="020B0604020202020204" pitchFamily="34" charset="0"/>
            </a:endParaRPr>
          </a:p>
          <a:p>
            <a:r>
              <a:rPr lang="en-US" sz="1400">
                <a:latin typeface="Arial"/>
                <a:ea typeface="+mj-lt"/>
                <a:cs typeface="+mj-lt"/>
              </a:rPr>
              <a:t>2. Expeditionary Resuscitative Surgical Systems (ERSS) course </a:t>
            </a:r>
            <a:endParaRPr lang="en-US" sz="1400">
              <a:latin typeface="Arial"/>
            </a:endParaRPr>
          </a:p>
          <a:p>
            <a:r>
              <a:rPr lang="en-US" sz="1400">
                <a:latin typeface="Arial"/>
                <a:ea typeface="+mj-lt"/>
                <a:cs typeface="+mj-lt"/>
              </a:rPr>
              <a:t>3. Navy Trauma Training Center clinical course </a:t>
            </a:r>
            <a:endParaRPr lang="en-US" sz="1400">
              <a:latin typeface="Arial"/>
            </a:endParaRPr>
          </a:p>
          <a:p>
            <a:r>
              <a:rPr lang="en-US" sz="1400">
                <a:latin typeface="Arial"/>
                <a:ea typeface="+mj-lt"/>
                <a:cs typeface="+mj-lt"/>
              </a:rPr>
              <a:t>4. Tactical Combat Casuality Care (TCCC) program Manager for BSO-18 </a:t>
            </a:r>
            <a:endParaRPr lang="en-US" sz="1400">
              <a:latin typeface="Arial"/>
            </a:endParaRPr>
          </a:p>
          <a:p>
            <a:r>
              <a:rPr sz="1400">
                <a:latin typeface="Arial"/>
                <a:cs typeface="Arial"/>
              </a:rPr>
              <a:t>6. </a:t>
            </a:r>
            <a:r>
              <a:rPr lang="en-US" sz="1400">
                <a:latin typeface="Arial"/>
                <a:cs typeface="Arial"/>
              </a:rPr>
              <a:t>Preventive Medicine FDPMU support</a:t>
            </a:r>
            <a:endParaRPr sz="1400">
              <a:latin typeface="Arial"/>
              <a:cs typeface="Arial"/>
            </a:endParaRPr>
          </a:p>
        </p:txBody>
      </p:sp>
      <p:sp>
        <p:nvSpPr>
          <p:cNvPr id="4" name="TextBox 3"/>
          <p:cNvSpPr txBox="1"/>
          <p:nvPr/>
        </p:nvSpPr>
        <p:spPr>
          <a:xfrm>
            <a:off x="7622060" y="3576377"/>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lang="en-US" b="1" i="0" u="none" strike="noStrike" cap="none" spc="0" normalizeH="0" baseline="0">
              <a:ln>
                <a:noFill/>
              </a:ln>
              <a:solidFill>
                <a:srgbClr val="000000"/>
              </a:solidFill>
              <a:effectLst/>
              <a:uFillTx/>
              <a:latin typeface="Arial"/>
              <a:cs typeface="Arial"/>
            </a:endParaRPr>
          </a:p>
        </p:txBody>
      </p:sp>
      <p:pic>
        <p:nvPicPr>
          <p:cNvPr id="2" name="Picture 1"/>
          <p:cNvPicPr>
            <a:picLocks noChangeAspect="1"/>
          </p:cNvPicPr>
          <p:nvPr/>
        </p:nvPicPr>
        <p:blipFill>
          <a:blip r:embed="rId3"/>
          <a:stretch>
            <a:fillRect/>
          </a:stretch>
        </p:blipFill>
        <p:spPr>
          <a:xfrm>
            <a:off x="1482511" y="1308767"/>
            <a:ext cx="2027002" cy="2027002"/>
          </a:xfrm>
          <a:prstGeom prst="rect">
            <a:avLst/>
          </a:prstGeom>
        </p:spPr>
      </p:pic>
      <p:pic>
        <p:nvPicPr>
          <p:cNvPr id="6" name="Picture 6">
            <a:extLst>
              <a:ext uri="{FF2B5EF4-FFF2-40B4-BE49-F238E27FC236}">
                <a16:creationId xmlns:a16="http://schemas.microsoft.com/office/drawing/2014/main" id="{61C4C0E0-3746-4F3F-BADE-79618CC8D555}"/>
              </a:ext>
            </a:extLst>
          </p:cNvPr>
          <p:cNvPicPr>
            <a:picLocks noChangeAspect="1"/>
          </p:cNvPicPr>
          <p:nvPr/>
        </p:nvPicPr>
        <p:blipFill>
          <a:blip r:embed="rId4"/>
          <a:stretch>
            <a:fillRect/>
          </a:stretch>
        </p:blipFill>
        <p:spPr>
          <a:xfrm>
            <a:off x="4569262" y="3614481"/>
            <a:ext cx="4481655" cy="2640534"/>
          </a:xfrm>
          <a:prstGeom prst="rect">
            <a:avLst/>
          </a:prstGeom>
        </p:spPr>
      </p:pic>
      <p:sp>
        <p:nvSpPr>
          <p:cNvPr id="7" name="TextBox 6">
            <a:extLst>
              <a:ext uri="{FF2B5EF4-FFF2-40B4-BE49-F238E27FC236}">
                <a16:creationId xmlns:a16="http://schemas.microsoft.com/office/drawing/2014/main" id="{025D1B0E-430F-4107-8B1E-73FC3E6BB973}"/>
              </a:ext>
            </a:extLst>
          </p:cNvPr>
          <p:cNvSpPr txBox="1"/>
          <p:nvPr/>
        </p:nvSpPr>
        <p:spPr>
          <a:xfrm>
            <a:off x="6252963" y="3830076"/>
            <a:ext cx="27432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r"/>
            <a:r>
              <a:rPr lang="en-US" sz="1200">
                <a:latin typeface="Arial"/>
                <a:cs typeface="Arial"/>
              </a:rPr>
              <a:t>Authorized Manning: 80 </a:t>
            </a:r>
            <a:endParaRPr lang="en-US"/>
          </a:p>
          <a:p>
            <a:pPr algn="r"/>
            <a:r>
              <a:rPr lang="en-US" sz="1200">
                <a:latin typeface="Arial"/>
                <a:cs typeface="Arial"/>
              </a:rPr>
              <a:t>Onboard: 81</a:t>
            </a:r>
          </a:p>
        </p:txBody>
      </p:sp>
    </p:spTree>
    <p:extLst>
      <p:ext uri="{BB962C8B-B14F-4D97-AF65-F5344CB8AC3E}">
        <p14:creationId xmlns:p14="http://schemas.microsoft.com/office/powerpoint/2010/main" val="94476496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85">
            <a:extLst>
              <a:ext uri="{FF2B5EF4-FFF2-40B4-BE49-F238E27FC236}">
                <a16:creationId xmlns:a16="http://schemas.microsoft.com/office/drawing/2014/main" id="{EBE4A7DE-29C8-43FE-A3F9-370DC39821E0}"/>
              </a:ext>
            </a:extLst>
          </p:cNvPr>
          <p:cNvSpPr/>
          <p:nvPr/>
        </p:nvSpPr>
        <p:spPr>
          <a:xfrm>
            <a:off x="228600" y="152400"/>
            <a:ext cx="8763000" cy="1077218"/>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t">
            <a:spAutoFit/>
          </a:bodyPr>
          <a:lstStyle/>
          <a:p>
            <a:pPr algn="ctr">
              <a:defRPr sz="3200"/>
            </a:pPr>
            <a:r>
              <a:rPr lang="en-US">
                <a:latin typeface="Arial"/>
                <a:cs typeface="Arial"/>
              </a:rPr>
              <a:t>Naval Special Operations</a:t>
            </a:r>
          </a:p>
          <a:p>
            <a:pPr algn="ctr">
              <a:defRPr sz="3200"/>
            </a:pPr>
            <a:r>
              <a:rPr lang="en-US">
                <a:latin typeface="Arial"/>
                <a:cs typeface="Arial"/>
              </a:rPr>
              <a:t>Medical Institute (NSOMI)</a:t>
            </a:r>
          </a:p>
        </p:txBody>
      </p:sp>
      <p:sp>
        <p:nvSpPr>
          <p:cNvPr id="7" name="Rectangle 6">
            <a:extLst>
              <a:ext uri="{FF2B5EF4-FFF2-40B4-BE49-F238E27FC236}">
                <a16:creationId xmlns:a16="http://schemas.microsoft.com/office/drawing/2014/main" id="{59179ABB-FA2A-454D-92D1-5F6E65AA16B1}"/>
              </a:ext>
            </a:extLst>
          </p:cNvPr>
          <p:cNvSpPr/>
          <p:nvPr/>
        </p:nvSpPr>
        <p:spPr>
          <a:xfrm>
            <a:off x="228601" y="1407302"/>
            <a:ext cx="8763000" cy="1754326"/>
          </a:xfrm>
          <a:prstGeom prst="rect">
            <a:avLst/>
          </a:prstGeom>
        </p:spPr>
        <p:txBody>
          <a:bodyPr wrap="square" lIns="91440" tIns="45720" rIns="91440" bIns="45720" anchor="t">
            <a:spAutoFit/>
          </a:bodyPr>
          <a:lstStyle/>
          <a:p>
            <a:r>
              <a:rPr lang="en-US" b="1">
                <a:latin typeface="Arial"/>
                <a:cs typeface="Arial"/>
              </a:rPr>
              <a:t>Mission:</a:t>
            </a:r>
            <a:r>
              <a:rPr lang="en-US">
                <a:latin typeface="Arial"/>
                <a:cs typeface="Arial"/>
              </a:rPr>
              <a:t>  Educate and train the full spectrum of United States Special Operations Command (USSOCOM) combat medics through superior teaching and instruction based on educational goals and curriculum development that is synchronized with the requirements of the force</a:t>
            </a:r>
            <a:endParaRPr lang="en-US">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a:p>
            <a:r>
              <a:rPr lang="en-US" b="1">
                <a:latin typeface="Arial"/>
                <a:cs typeface="Arial"/>
              </a:rPr>
              <a:t>Locations:  </a:t>
            </a:r>
            <a:r>
              <a:rPr lang="en-US">
                <a:latin typeface="Arial"/>
                <a:cs typeface="Arial"/>
              </a:rPr>
              <a:t>Fort Bragg, NC</a:t>
            </a:r>
            <a:endParaRPr lang="en-US">
              <a:latin typeface="Arial" panose="020B0604020202020204" pitchFamily="34" charset="0"/>
              <a:cs typeface="Arial" panose="020B0604020202020204" pitchFamily="34" charset="0"/>
            </a:endParaRPr>
          </a:p>
        </p:txBody>
      </p:sp>
      <p:sp>
        <p:nvSpPr>
          <p:cNvPr id="9" name="Shape 355">
            <a:extLst>
              <a:ext uri="{FF2B5EF4-FFF2-40B4-BE49-F238E27FC236}">
                <a16:creationId xmlns:a16="http://schemas.microsoft.com/office/drawing/2014/main" id="{BF05A66C-124F-49D7-B141-5FABE626F3CD}"/>
              </a:ext>
            </a:extLst>
          </p:cNvPr>
          <p:cNvSpPr/>
          <p:nvPr/>
        </p:nvSpPr>
        <p:spPr>
          <a:xfrm flipH="1">
            <a:off x="4522711" y="3225804"/>
            <a:ext cx="4165" cy="3010611"/>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11" name="Shape 356">
            <a:extLst>
              <a:ext uri="{FF2B5EF4-FFF2-40B4-BE49-F238E27FC236}">
                <a16:creationId xmlns:a16="http://schemas.microsoft.com/office/drawing/2014/main" id="{B1A5DC14-C8D8-4600-B7D6-66ECED03527B}"/>
              </a:ext>
            </a:extLst>
          </p:cNvPr>
          <p:cNvSpPr/>
          <p:nvPr/>
        </p:nvSpPr>
        <p:spPr>
          <a:xfrm>
            <a:off x="248826" y="3162650"/>
            <a:ext cx="8688201" cy="1"/>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pic>
        <p:nvPicPr>
          <p:cNvPr id="12" name="Picture 12">
            <a:extLst>
              <a:ext uri="{FF2B5EF4-FFF2-40B4-BE49-F238E27FC236}">
                <a16:creationId xmlns:a16="http://schemas.microsoft.com/office/drawing/2014/main" id="{D6C97658-553E-418C-9A20-CF5A30356E00}"/>
              </a:ext>
            </a:extLst>
          </p:cNvPr>
          <p:cNvPicPr>
            <a:picLocks noChangeAspect="1"/>
          </p:cNvPicPr>
          <p:nvPr/>
        </p:nvPicPr>
        <p:blipFill>
          <a:blip r:embed="rId2"/>
          <a:stretch>
            <a:fillRect/>
          </a:stretch>
        </p:blipFill>
        <p:spPr>
          <a:xfrm>
            <a:off x="358346" y="3300719"/>
            <a:ext cx="3904734" cy="2888552"/>
          </a:xfrm>
          <a:prstGeom prst="rect">
            <a:avLst/>
          </a:prstGeom>
        </p:spPr>
      </p:pic>
      <p:pic>
        <p:nvPicPr>
          <p:cNvPr id="13" name="Picture 13">
            <a:extLst>
              <a:ext uri="{FF2B5EF4-FFF2-40B4-BE49-F238E27FC236}">
                <a16:creationId xmlns:a16="http://schemas.microsoft.com/office/drawing/2014/main" id="{7244CDBC-69C8-4E43-BB22-088987879B8E}"/>
              </a:ext>
            </a:extLst>
          </p:cNvPr>
          <p:cNvPicPr>
            <a:picLocks noChangeAspect="1"/>
          </p:cNvPicPr>
          <p:nvPr/>
        </p:nvPicPr>
        <p:blipFill>
          <a:blip r:embed="rId3"/>
          <a:stretch>
            <a:fillRect/>
          </a:stretch>
        </p:blipFill>
        <p:spPr>
          <a:xfrm>
            <a:off x="4670854" y="3297086"/>
            <a:ext cx="4188940" cy="2895817"/>
          </a:xfrm>
          <a:prstGeom prst="rect">
            <a:avLst/>
          </a:prstGeom>
        </p:spPr>
      </p:pic>
    </p:spTree>
    <p:extLst>
      <p:ext uri="{BB962C8B-B14F-4D97-AF65-F5344CB8AC3E}">
        <p14:creationId xmlns:p14="http://schemas.microsoft.com/office/powerpoint/2010/main" val="32500427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56">
            <a:extLst>
              <a:ext uri="{FF2B5EF4-FFF2-40B4-BE49-F238E27FC236}">
                <a16:creationId xmlns:a16="http://schemas.microsoft.com/office/drawing/2014/main" id="{BC4F783A-18A0-45EF-B542-F0EE0CCEB074}"/>
              </a:ext>
            </a:extLst>
          </p:cNvPr>
          <p:cNvSpPr/>
          <p:nvPr/>
        </p:nvSpPr>
        <p:spPr>
          <a:xfrm>
            <a:off x="768826" y="3484756"/>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7" name="Shape 385">
            <a:extLst>
              <a:ext uri="{FF2B5EF4-FFF2-40B4-BE49-F238E27FC236}">
                <a16:creationId xmlns:a16="http://schemas.microsoft.com/office/drawing/2014/main" id="{C917B5F8-91C0-4AF5-8310-D5B3ABCC2593}"/>
              </a:ext>
            </a:extLst>
          </p:cNvPr>
          <p:cNvSpPr/>
          <p:nvPr/>
        </p:nvSpPr>
        <p:spPr>
          <a:xfrm>
            <a:off x="228600" y="152400"/>
            <a:ext cx="8763000" cy="1077218"/>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t">
            <a:spAutoFit/>
          </a:bodyPr>
          <a:lstStyle/>
          <a:p>
            <a:pPr algn="ctr">
              <a:defRPr sz="3200"/>
            </a:pPr>
            <a:r>
              <a:rPr lang="en-US">
                <a:latin typeface="Arial"/>
                <a:cs typeface="Arial"/>
              </a:rPr>
              <a:t>Naval Special Operations</a:t>
            </a:r>
          </a:p>
          <a:p>
            <a:pPr algn="ctr">
              <a:defRPr sz="3200"/>
            </a:pPr>
            <a:r>
              <a:rPr lang="en-US">
                <a:latin typeface="Arial"/>
                <a:cs typeface="Arial"/>
              </a:rPr>
              <a:t>Medical Institute (NSOMI)</a:t>
            </a:r>
          </a:p>
        </p:txBody>
      </p:sp>
      <p:sp>
        <p:nvSpPr>
          <p:cNvPr id="9" name="Shape 383">
            <a:extLst>
              <a:ext uri="{FF2B5EF4-FFF2-40B4-BE49-F238E27FC236}">
                <a16:creationId xmlns:a16="http://schemas.microsoft.com/office/drawing/2014/main" id="{32E7AA81-A719-45E5-B3AC-6FC5664EE77A}"/>
              </a:ext>
            </a:extLst>
          </p:cNvPr>
          <p:cNvSpPr/>
          <p:nvPr/>
        </p:nvSpPr>
        <p:spPr>
          <a:xfrm>
            <a:off x="4509900" y="1183641"/>
            <a:ext cx="0" cy="513080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pic>
        <p:nvPicPr>
          <p:cNvPr id="10" name="Picture 10">
            <a:extLst>
              <a:ext uri="{FF2B5EF4-FFF2-40B4-BE49-F238E27FC236}">
                <a16:creationId xmlns:a16="http://schemas.microsoft.com/office/drawing/2014/main" id="{EF59208A-7E07-4C48-8C41-9706887EE432}"/>
              </a:ext>
            </a:extLst>
          </p:cNvPr>
          <p:cNvPicPr>
            <a:picLocks noChangeAspect="1"/>
          </p:cNvPicPr>
          <p:nvPr/>
        </p:nvPicPr>
        <p:blipFill>
          <a:blip r:embed="rId2"/>
          <a:stretch>
            <a:fillRect/>
          </a:stretch>
        </p:blipFill>
        <p:spPr>
          <a:xfrm>
            <a:off x="1527991" y="1163466"/>
            <a:ext cx="2257425" cy="2257425"/>
          </a:xfrm>
          <a:prstGeom prst="rect">
            <a:avLst/>
          </a:prstGeom>
        </p:spPr>
      </p:pic>
      <p:pic>
        <p:nvPicPr>
          <p:cNvPr id="11" name="Picture 11">
            <a:extLst>
              <a:ext uri="{FF2B5EF4-FFF2-40B4-BE49-F238E27FC236}">
                <a16:creationId xmlns:a16="http://schemas.microsoft.com/office/drawing/2014/main" id="{26BF8C0D-B0AA-4509-A857-C965F5F07EF5}"/>
              </a:ext>
            </a:extLst>
          </p:cNvPr>
          <p:cNvPicPr>
            <a:picLocks noChangeAspect="1"/>
          </p:cNvPicPr>
          <p:nvPr/>
        </p:nvPicPr>
        <p:blipFill>
          <a:blip r:embed="rId3"/>
          <a:stretch>
            <a:fillRect/>
          </a:stretch>
        </p:blipFill>
        <p:spPr>
          <a:xfrm>
            <a:off x="247135" y="3541377"/>
            <a:ext cx="4201297" cy="1579332"/>
          </a:xfrm>
          <a:prstGeom prst="rect">
            <a:avLst/>
          </a:prstGeom>
        </p:spPr>
      </p:pic>
      <p:pic>
        <p:nvPicPr>
          <p:cNvPr id="12" name="Picture 12">
            <a:extLst>
              <a:ext uri="{FF2B5EF4-FFF2-40B4-BE49-F238E27FC236}">
                <a16:creationId xmlns:a16="http://schemas.microsoft.com/office/drawing/2014/main" id="{1A78A814-D3C2-4C4F-8697-4D31C87E01B1}"/>
              </a:ext>
            </a:extLst>
          </p:cNvPr>
          <p:cNvPicPr>
            <a:picLocks noChangeAspect="1"/>
          </p:cNvPicPr>
          <p:nvPr/>
        </p:nvPicPr>
        <p:blipFill>
          <a:blip r:embed="rId4"/>
          <a:stretch>
            <a:fillRect/>
          </a:stretch>
        </p:blipFill>
        <p:spPr>
          <a:xfrm>
            <a:off x="4621427" y="1184903"/>
            <a:ext cx="4300151" cy="1534931"/>
          </a:xfrm>
          <a:prstGeom prst="rect">
            <a:avLst/>
          </a:prstGeom>
        </p:spPr>
      </p:pic>
      <p:pic>
        <p:nvPicPr>
          <p:cNvPr id="13" name="Picture 13">
            <a:extLst>
              <a:ext uri="{FF2B5EF4-FFF2-40B4-BE49-F238E27FC236}">
                <a16:creationId xmlns:a16="http://schemas.microsoft.com/office/drawing/2014/main" id="{8F630F8B-9DA5-4A4E-A39C-D9B22978C926}"/>
              </a:ext>
            </a:extLst>
          </p:cNvPr>
          <p:cNvPicPr>
            <a:picLocks noChangeAspect="1"/>
          </p:cNvPicPr>
          <p:nvPr/>
        </p:nvPicPr>
        <p:blipFill>
          <a:blip r:embed="rId5"/>
          <a:stretch>
            <a:fillRect/>
          </a:stretch>
        </p:blipFill>
        <p:spPr>
          <a:xfrm>
            <a:off x="4621427" y="3596920"/>
            <a:ext cx="4077729" cy="2407361"/>
          </a:xfrm>
          <a:prstGeom prst="rect">
            <a:avLst/>
          </a:prstGeom>
        </p:spPr>
      </p:pic>
    </p:spTree>
    <p:extLst>
      <p:ext uri="{BB962C8B-B14F-4D97-AF65-F5344CB8AC3E}">
        <p14:creationId xmlns:p14="http://schemas.microsoft.com/office/powerpoint/2010/main" val="41359244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p:nvPr/>
        </p:nvSpPr>
        <p:spPr>
          <a:xfrm>
            <a:off x="5257800" y="3459481"/>
            <a:ext cx="304800" cy="45720"/>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342" name="Shape 342"/>
          <p:cNvSpPr/>
          <p:nvPr/>
        </p:nvSpPr>
        <p:spPr>
          <a:xfrm>
            <a:off x="5638800" y="3200400"/>
            <a:ext cx="381000" cy="45720"/>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343" name="Shape 343"/>
          <p:cNvSpPr/>
          <p:nvPr/>
        </p:nvSpPr>
        <p:spPr>
          <a:xfrm>
            <a:off x="292492" y="358108"/>
            <a:ext cx="8686801"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200"/>
            </a:lvl1pPr>
          </a:lstStyle>
          <a:p>
            <a:r>
              <a:rPr>
                <a:latin typeface="Arial" panose="020B0604020202020204" pitchFamily="34" charset="0"/>
                <a:cs typeface="Arial" panose="020B0604020202020204" pitchFamily="34" charset="0"/>
              </a:rPr>
              <a:t>Naval Survival Training Institute </a:t>
            </a:r>
            <a:endParaRPr lang="en-US">
              <a:latin typeface="Arial" panose="020B0604020202020204" pitchFamily="34" charset="0"/>
              <a:cs typeface="Arial" panose="020B0604020202020204" pitchFamily="34" charset="0"/>
            </a:endParaRPr>
          </a:p>
          <a:p>
            <a:r>
              <a:rPr>
                <a:latin typeface="Arial" panose="020B0604020202020204" pitchFamily="34" charset="0"/>
                <a:cs typeface="Arial" panose="020B0604020202020204" pitchFamily="34" charset="0"/>
              </a:rPr>
              <a:t>(NSTI)</a:t>
            </a:r>
          </a:p>
        </p:txBody>
      </p:sp>
      <p:sp>
        <p:nvSpPr>
          <p:cNvPr id="344" name="Shape 344"/>
          <p:cNvSpPr/>
          <p:nvPr/>
        </p:nvSpPr>
        <p:spPr>
          <a:xfrm>
            <a:off x="4541178" y="2948680"/>
            <a:ext cx="0" cy="329184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45" name="Shape 345"/>
          <p:cNvSpPr/>
          <p:nvPr/>
        </p:nvSpPr>
        <p:spPr>
          <a:xfrm>
            <a:off x="163629" y="2893647"/>
            <a:ext cx="8815664"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46" name="Shape 346"/>
          <p:cNvSpPr/>
          <p:nvPr/>
        </p:nvSpPr>
        <p:spPr>
          <a:xfrm>
            <a:off x="163630" y="2277103"/>
            <a:ext cx="8815664" cy="61555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b="1"/>
            </a:pPr>
            <a:r>
              <a:rPr>
                <a:latin typeface="Arial" panose="020B0604020202020204" pitchFamily="34" charset="0"/>
                <a:cs typeface="Arial" panose="020B0604020202020204" pitchFamily="34" charset="0"/>
              </a:rPr>
              <a:t>Locations</a:t>
            </a:r>
            <a:r>
              <a:rPr b="0">
                <a:latin typeface="Arial" panose="020B0604020202020204" pitchFamily="34" charset="0"/>
                <a:cs typeface="Arial" panose="020B0604020202020204" pitchFamily="34" charset="0"/>
              </a:rPr>
              <a:t>:  </a:t>
            </a:r>
            <a:r>
              <a:rPr sz="1600" b="0">
                <a:latin typeface="Arial" panose="020B0604020202020204" pitchFamily="34" charset="0"/>
                <a:cs typeface="Arial" panose="020B0604020202020204" pitchFamily="34" charset="0"/>
              </a:rPr>
              <a:t>Patuxent River,</a:t>
            </a:r>
            <a:r>
              <a:rPr lang="en-US" sz="1600" b="0">
                <a:latin typeface="Arial" panose="020B0604020202020204" pitchFamily="34" charset="0"/>
                <a:cs typeface="Arial" panose="020B0604020202020204" pitchFamily="34" charset="0"/>
              </a:rPr>
              <a:t> MD; </a:t>
            </a:r>
            <a:r>
              <a:rPr sz="1600" b="0">
                <a:latin typeface="Arial" panose="020B0604020202020204" pitchFamily="34" charset="0"/>
                <a:cs typeface="Arial" panose="020B0604020202020204" pitchFamily="34" charset="0"/>
              </a:rPr>
              <a:t> Norfolk,</a:t>
            </a:r>
            <a:r>
              <a:rPr lang="en-US" sz="1600" b="0">
                <a:latin typeface="Arial" panose="020B0604020202020204" pitchFamily="34" charset="0"/>
                <a:cs typeface="Arial" panose="020B0604020202020204" pitchFamily="34" charset="0"/>
              </a:rPr>
              <a:t> VA;</a:t>
            </a:r>
            <a:r>
              <a:rPr sz="1600" b="0">
                <a:latin typeface="Arial" panose="020B0604020202020204" pitchFamily="34" charset="0"/>
                <a:cs typeface="Arial" panose="020B0604020202020204" pitchFamily="34" charset="0"/>
              </a:rPr>
              <a:t> Cherry Point, </a:t>
            </a:r>
            <a:r>
              <a:rPr lang="en-US" sz="1600" b="0">
                <a:latin typeface="Arial" panose="020B0604020202020204" pitchFamily="34" charset="0"/>
                <a:cs typeface="Arial" panose="020B0604020202020204" pitchFamily="34" charset="0"/>
              </a:rPr>
              <a:t>NC; </a:t>
            </a:r>
            <a:r>
              <a:rPr sz="1600" b="0">
                <a:latin typeface="Arial" panose="020B0604020202020204" pitchFamily="34" charset="0"/>
                <a:cs typeface="Arial" panose="020B0604020202020204" pitchFamily="34" charset="0"/>
              </a:rPr>
              <a:t>Jacksonville,</a:t>
            </a:r>
            <a:r>
              <a:rPr lang="en-US" sz="1600" b="0">
                <a:latin typeface="Arial" panose="020B0604020202020204" pitchFamily="34" charset="0"/>
                <a:cs typeface="Arial" panose="020B0604020202020204" pitchFamily="34" charset="0"/>
              </a:rPr>
              <a:t> FL;</a:t>
            </a:r>
            <a:r>
              <a:rPr sz="1600" b="0">
                <a:latin typeface="Arial" panose="020B0604020202020204" pitchFamily="34" charset="0"/>
                <a:cs typeface="Arial" panose="020B0604020202020204" pitchFamily="34" charset="0"/>
              </a:rPr>
              <a:t> </a:t>
            </a:r>
            <a:endParaRPr lang="en-US" sz="1600" b="0">
              <a:latin typeface="Arial" panose="020B0604020202020204" pitchFamily="34" charset="0"/>
              <a:cs typeface="Arial" panose="020B0604020202020204" pitchFamily="34" charset="0"/>
            </a:endParaRPr>
          </a:p>
          <a:p>
            <a:pPr>
              <a:defRPr b="1"/>
            </a:pPr>
            <a:r>
              <a:rPr sz="1600" b="0">
                <a:latin typeface="Arial" panose="020B0604020202020204" pitchFamily="34" charset="0"/>
                <a:cs typeface="Arial" panose="020B0604020202020204" pitchFamily="34" charset="0"/>
              </a:rPr>
              <a:t>Pensacola,</a:t>
            </a:r>
            <a:r>
              <a:rPr lang="en-US" sz="1600" b="0">
                <a:latin typeface="Arial" panose="020B0604020202020204" pitchFamily="34" charset="0"/>
                <a:cs typeface="Arial" panose="020B0604020202020204" pitchFamily="34" charset="0"/>
              </a:rPr>
              <a:t> FL;</a:t>
            </a:r>
            <a:r>
              <a:rPr sz="1600" b="0">
                <a:latin typeface="Arial" panose="020B0604020202020204" pitchFamily="34" charset="0"/>
                <a:cs typeface="Arial" panose="020B0604020202020204" pitchFamily="34" charset="0"/>
              </a:rPr>
              <a:t> Miramar,</a:t>
            </a:r>
            <a:r>
              <a:rPr lang="en-US" sz="1600" b="0">
                <a:latin typeface="Arial" panose="020B0604020202020204" pitchFamily="34" charset="0"/>
                <a:cs typeface="Arial" panose="020B0604020202020204" pitchFamily="34" charset="0"/>
              </a:rPr>
              <a:t> CA;</a:t>
            </a:r>
            <a:r>
              <a:rPr sz="1600" b="0">
                <a:latin typeface="Arial" panose="020B0604020202020204" pitchFamily="34" charset="0"/>
                <a:cs typeface="Arial" panose="020B0604020202020204" pitchFamily="34" charset="0"/>
              </a:rPr>
              <a:t> Lemoore, </a:t>
            </a:r>
            <a:r>
              <a:rPr lang="en-US" sz="1600" b="0">
                <a:latin typeface="Arial" panose="020B0604020202020204" pitchFamily="34" charset="0"/>
                <a:cs typeface="Arial" panose="020B0604020202020204" pitchFamily="34" charset="0"/>
              </a:rPr>
              <a:t>CA; </a:t>
            </a:r>
            <a:r>
              <a:rPr sz="1600" b="0">
                <a:latin typeface="Arial" panose="020B0604020202020204" pitchFamily="34" charset="0"/>
                <a:cs typeface="Arial" panose="020B0604020202020204" pitchFamily="34" charset="0"/>
              </a:rPr>
              <a:t>Whidbey Island</a:t>
            </a:r>
            <a:r>
              <a:rPr lang="en-US" sz="1600" b="0">
                <a:latin typeface="Arial" panose="020B0604020202020204" pitchFamily="34" charset="0"/>
                <a:cs typeface="Arial" panose="020B0604020202020204" pitchFamily="34" charset="0"/>
              </a:rPr>
              <a:t>, WA</a:t>
            </a:r>
            <a:endParaRPr sz="1600" b="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55" r="1620"/>
          <a:stretch/>
        </p:blipFill>
        <p:spPr>
          <a:xfrm>
            <a:off x="153771" y="3137159"/>
            <a:ext cx="4203807" cy="2926080"/>
          </a:xfrm>
          <a:prstGeom prst="rect">
            <a:avLst/>
          </a:prstGeom>
        </p:spPr>
      </p:pic>
      <p:sp>
        <p:nvSpPr>
          <p:cNvPr id="4" name="TextBox 3"/>
          <p:cNvSpPr txBox="1"/>
          <p:nvPr/>
        </p:nvSpPr>
        <p:spPr>
          <a:xfrm>
            <a:off x="163629" y="1282751"/>
            <a:ext cx="8825522"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a:latin typeface="Arial" panose="020B0604020202020204" pitchFamily="34" charset="0"/>
                <a:cs typeface="Arial" panose="020B0604020202020204" pitchFamily="34" charset="0"/>
              </a:rPr>
              <a:t>Mission:  </a:t>
            </a:r>
            <a:r>
              <a:rPr lang="en-US">
                <a:latin typeface="Arial" panose="020B0604020202020204" pitchFamily="34" charset="0"/>
                <a:cs typeface="Arial" panose="020B0604020202020204" pitchFamily="34" charset="0"/>
              </a:rPr>
              <a:t>To provide safe, effective, and relevant aviation survival and human performance training as the execution arm of the Chief of Naval Operations-mandated Naval Aviation Survival Training Program.</a:t>
            </a:r>
          </a:p>
          <a:p>
            <a:endParaRPr kumimoji="0" lang="en-US" sz="1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endParaRPr>
          </a:p>
        </p:txBody>
      </p:sp>
      <p:pic>
        <p:nvPicPr>
          <p:cNvPr id="6" name="Picture 6">
            <a:extLst>
              <a:ext uri="{FF2B5EF4-FFF2-40B4-BE49-F238E27FC236}">
                <a16:creationId xmlns:a16="http://schemas.microsoft.com/office/drawing/2014/main" id="{FC740686-FCF3-4A89-8895-0387AD91C83D}"/>
              </a:ext>
            </a:extLst>
          </p:cNvPr>
          <p:cNvPicPr>
            <a:picLocks noChangeAspect="1"/>
          </p:cNvPicPr>
          <p:nvPr/>
        </p:nvPicPr>
        <p:blipFill>
          <a:blip r:embed="rId4"/>
          <a:stretch>
            <a:fillRect/>
          </a:stretch>
        </p:blipFill>
        <p:spPr>
          <a:xfrm>
            <a:off x="4632290" y="3087018"/>
            <a:ext cx="4225332" cy="3020204"/>
          </a:xfrm>
          <a:prstGeom prst="rect">
            <a:avLst/>
          </a:prstGeom>
        </p:spPr>
      </p:pic>
    </p:spTree>
    <p:extLst>
      <p:ext uri="{BB962C8B-B14F-4D97-AF65-F5344CB8AC3E}">
        <p14:creationId xmlns:p14="http://schemas.microsoft.com/office/powerpoint/2010/main" val="188266088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p:nvPr/>
        </p:nvSpPr>
        <p:spPr>
          <a:xfrm>
            <a:off x="5257800" y="3459481"/>
            <a:ext cx="304800" cy="45720"/>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342" name="Shape 342"/>
          <p:cNvSpPr/>
          <p:nvPr/>
        </p:nvSpPr>
        <p:spPr>
          <a:xfrm>
            <a:off x="5638800" y="3200400"/>
            <a:ext cx="381000" cy="45720"/>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343" name="Shape 343"/>
          <p:cNvSpPr/>
          <p:nvPr/>
        </p:nvSpPr>
        <p:spPr>
          <a:xfrm>
            <a:off x="965702" y="390615"/>
            <a:ext cx="7364995"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3200"/>
            </a:lvl1pPr>
          </a:lstStyle>
          <a:p>
            <a:r>
              <a:rPr>
                <a:latin typeface="Arial" panose="020B0604020202020204" pitchFamily="34" charset="0"/>
                <a:cs typeface="Arial" panose="020B0604020202020204" pitchFamily="34" charset="0"/>
              </a:rPr>
              <a:t>Naval Survival Training Institute (NSTI)</a:t>
            </a:r>
          </a:p>
        </p:txBody>
      </p:sp>
      <p:sp>
        <p:nvSpPr>
          <p:cNvPr id="344" name="Shape 344"/>
          <p:cNvSpPr/>
          <p:nvPr/>
        </p:nvSpPr>
        <p:spPr>
          <a:xfrm>
            <a:off x="4379910" y="952251"/>
            <a:ext cx="85726" cy="5151864"/>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45" name="Shape 345"/>
          <p:cNvSpPr/>
          <p:nvPr/>
        </p:nvSpPr>
        <p:spPr>
          <a:xfrm>
            <a:off x="838200" y="3633439"/>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46" name="Shape 346"/>
          <p:cNvSpPr/>
          <p:nvPr/>
        </p:nvSpPr>
        <p:spPr>
          <a:xfrm>
            <a:off x="4648200" y="1362709"/>
            <a:ext cx="4048125" cy="110799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b="1"/>
            </a:pPr>
            <a:r>
              <a:rPr lang="en-US" u="sng">
                <a:latin typeface="Arial" panose="020B0604020202020204" pitchFamily="34" charset="0"/>
                <a:cs typeface="Arial" panose="020B0604020202020204" pitchFamily="34" charset="0"/>
              </a:rPr>
              <a:t>NEC Courses of Instruction:</a:t>
            </a:r>
            <a:r>
              <a:rPr b="0">
                <a:latin typeface="Arial" panose="020B0604020202020204" pitchFamily="34" charset="0"/>
                <a:cs typeface="Arial" panose="020B0604020202020204" pitchFamily="34" charset="0"/>
              </a:rPr>
              <a:t>  </a:t>
            </a:r>
            <a:endParaRPr lang="en-US" b="0">
              <a:latin typeface="Arial" panose="020B0604020202020204" pitchFamily="34" charset="0"/>
              <a:cs typeface="Arial" panose="020B0604020202020204" pitchFamily="34" charset="0"/>
            </a:endParaRPr>
          </a:p>
          <a:p>
            <a:pPr>
              <a:defRPr sz="1600"/>
            </a:pPr>
            <a:r>
              <a:rPr lang="en-US" b="0">
                <a:latin typeface="Arial" panose="020B0604020202020204" pitchFamily="34" charset="0"/>
                <a:cs typeface="Arial" panose="020B0604020202020204" pitchFamily="34" charset="0"/>
              </a:rPr>
              <a:t>1. </a:t>
            </a:r>
            <a:r>
              <a:rPr lang="en-US">
                <a:latin typeface="Arial" panose="020B0604020202020204" pitchFamily="34" charset="0"/>
                <a:cs typeface="Arial" panose="020B0604020202020204" pitchFamily="34" charset="0"/>
              </a:rPr>
              <a:t>Naval Aviation Water Survival Instructor </a:t>
            </a:r>
          </a:p>
          <a:p>
            <a:pPr>
              <a:defRPr sz="1600"/>
            </a:pPr>
            <a:r>
              <a:rPr lang="en-US">
                <a:latin typeface="Arial" panose="020B0604020202020204" pitchFamily="34" charset="0"/>
                <a:cs typeface="Arial" panose="020B0604020202020204" pitchFamily="34" charset="0"/>
              </a:rPr>
              <a:t>     (NAWSTI-NEC 806A)</a:t>
            </a:r>
          </a:p>
          <a:p>
            <a:pPr>
              <a:defRPr sz="1600"/>
            </a:pPr>
            <a:endParaRPr lang="en-US"/>
          </a:p>
        </p:txBody>
      </p:sp>
      <p:sp>
        <p:nvSpPr>
          <p:cNvPr id="347" name="Shape 347"/>
          <p:cNvSpPr/>
          <p:nvPr/>
        </p:nvSpPr>
        <p:spPr>
          <a:xfrm>
            <a:off x="386025" y="3775251"/>
            <a:ext cx="4182838" cy="2092881"/>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p>
            <a:pPr>
              <a:defRPr b="1" u="sng"/>
            </a:pPr>
            <a:r>
              <a:rPr>
                <a:latin typeface="Arial"/>
                <a:cs typeface="Arial"/>
              </a:rPr>
              <a:t>Courses of Instruction:</a:t>
            </a:r>
          </a:p>
          <a:p>
            <a:pPr>
              <a:defRPr sz="1600"/>
            </a:pPr>
            <a:r>
              <a:rPr>
                <a:latin typeface="Arial"/>
                <a:cs typeface="Arial"/>
              </a:rPr>
              <a:t>1.</a:t>
            </a:r>
            <a:r>
              <a:rPr lang="en-US">
                <a:latin typeface="Arial"/>
                <a:cs typeface="Arial"/>
              </a:rPr>
              <a:t> </a:t>
            </a:r>
            <a:r>
              <a:rPr>
                <a:latin typeface="Arial"/>
                <a:cs typeface="Arial"/>
              </a:rPr>
              <a:t> Aircrew Refresher</a:t>
            </a:r>
            <a:r>
              <a:rPr lang="en-US">
                <a:latin typeface="Arial"/>
                <a:cs typeface="Arial"/>
              </a:rPr>
              <a:t> NASTP Training x4</a:t>
            </a:r>
            <a:endParaRPr>
              <a:latin typeface="Arial" panose="020B0604020202020204" pitchFamily="34" charset="0"/>
              <a:cs typeface="Arial" panose="020B0604020202020204" pitchFamily="34" charset="0"/>
            </a:endParaRPr>
          </a:p>
          <a:p>
            <a:pPr>
              <a:defRPr sz="1600"/>
            </a:pPr>
            <a:r>
              <a:rPr>
                <a:latin typeface="Arial"/>
                <a:cs typeface="Arial"/>
              </a:rPr>
              <a:t>2.</a:t>
            </a:r>
            <a:r>
              <a:rPr lang="en-US">
                <a:latin typeface="Arial"/>
                <a:cs typeface="Arial"/>
              </a:rPr>
              <a:t> </a:t>
            </a:r>
            <a:r>
              <a:rPr>
                <a:latin typeface="Arial"/>
                <a:cs typeface="Arial"/>
              </a:rPr>
              <a:t> Aircrew Initial NASTP Training</a:t>
            </a:r>
            <a:r>
              <a:rPr lang="en-US">
                <a:latin typeface="Arial"/>
                <a:cs typeface="Arial"/>
              </a:rPr>
              <a:t> x4</a:t>
            </a:r>
            <a:endParaRPr>
              <a:latin typeface="Arial"/>
              <a:cs typeface="Arial"/>
            </a:endParaRPr>
          </a:p>
          <a:p>
            <a:pPr>
              <a:defRPr sz="1600"/>
            </a:pPr>
            <a:r>
              <a:rPr>
                <a:latin typeface="Arial"/>
                <a:cs typeface="Arial"/>
              </a:rPr>
              <a:t>3.</a:t>
            </a:r>
            <a:r>
              <a:rPr lang="en-US">
                <a:latin typeface="Arial"/>
                <a:cs typeface="Arial"/>
              </a:rPr>
              <a:t> </a:t>
            </a:r>
            <a:r>
              <a:rPr>
                <a:latin typeface="Arial"/>
                <a:cs typeface="Arial"/>
              </a:rPr>
              <a:t> Non-aircrew NASTP Training</a:t>
            </a:r>
            <a:r>
              <a:rPr lang="en-US">
                <a:latin typeface="Arial"/>
                <a:cs typeface="Arial"/>
              </a:rPr>
              <a:t> x4</a:t>
            </a:r>
            <a:endParaRPr>
              <a:latin typeface="Arial"/>
              <a:cs typeface="Arial"/>
            </a:endParaRPr>
          </a:p>
          <a:p>
            <a:pPr>
              <a:defRPr sz="1600"/>
            </a:pPr>
            <a:r>
              <a:rPr>
                <a:latin typeface="Arial"/>
                <a:cs typeface="Arial"/>
              </a:rPr>
              <a:t>4.</a:t>
            </a:r>
            <a:r>
              <a:rPr lang="en-US">
                <a:latin typeface="Arial"/>
                <a:cs typeface="Arial"/>
              </a:rPr>
              <a:t>  Non-aircraft</a:t>
            </a:r>
            <a:r>
              <a:rPr>
                <a:latin typeface="Arial"/>
                <a:cs typeface="Arial"/>
              </a:rPr>
              <a:t> Specific</a:t>
            </a:r>
            <a:r>
              <a:rPr lang="en-US">
                <a:latin typeface="Arial"/>
                <a:cs typeface="Arial"/>
              </a:rPr>
              <a:t> NASTP Training x7</a:t>
            </a:r>
          </a:p>
          <a:p>
            <a:pPr>
              <a:defRPr sz="1600"/>
            </a:pPr>
            <a:r>
              <a:rPr lang="en-US">
                <a:latin typeface="Arial"/>
                <a:cs typeface="Arial"/>
              </a:rPr>
              <a:t>5.  Naval Aerospace Operational </a:t>
            </a:r>
            <a:endParaRPr lang="en-US">
              <a:latin typeface="Arial" panose="020B0604020202020204" pitchFamily="34" charset="0"/>
              <a:cs typeface="Arial" panose="020B0604020202020204" pitchFamily="34" charset="0"/>
            </a:endParaRPr>
          </a:p>
          <a:p>
            <a:pPr>
              <a:defRPr sz="1600"/>
            </a:pPr>
            <a:r>
              <a:rPr lang="en-US">
                <a:latin typeface="Arial"/>
                <a:cs typeface="Arial"/>
              </a:rPr>
              <a:t>     Physiologist Internship Program</a:t>
            </a:r>
          </a:p>
          <a:p>
            <a:pPr>
              <a:defRPr sz="1600"/>
            </a:pPr>
            <a:r>
              <a:rPr lang="en-US">
                <a:latin typeface="Arial"/>
                <a:cs typeface="Arial"/>
              </a:rPr>
              <a:t>6.  NAWSTI – NEC 806A</a:t>
            </a:r>
          </a:p>
        </p:txBody>
      </p:sp>
      <p:graphicFrame>
        <p:nvGraphicFramePr>
          <p:cNvPr id="349" name="Chart 349"/>
          <p:cNvGraphicFramePr/>
          <p:nvPr/>
        </p:nvGraphicFramePr>
        <p:xfrm>
          <a:off x="4561387" y="3691156"/>
          <a:ext cx="3896813" cy="286396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625217" y="3773884"/>
            <a:ext cx="4467890" cy="369332"/>
          </a:xfrm>
          <a:prstGeom prst="rect">
            <a:avLst/>
          </a:prstGeom>
        </p:spPr>
        <p:txBody>
          <a:bodyPr wrap="none">
            <a:spAutoFit/>
          </a:bodyPr>
          <a:lstStyle/>
          <a:p>
            <a:r>
              <a:rPr lang="en-US" b="1">
                <a:latin typeface="Arial" panose="020B0604020202020204" pitchFamily="34" charset="0"/>
                <a:cs typeface="Arial" panose="020B0604020202020204" pitchFamily="34" charset="0"/>
              </a:rPr>
              <a:t>Authorized Manning: 278  Onboard 261</a:t>
            </a:r>
          </a:p>
        </p:txBody>
      </p:sp>
      <p:pic>
        <p:nvPicPr>
          <p:cNvPr id="3" name="Picture 2"/>
          <p:cNvPicPr>
            <a:picLocks noChangeAspect="1"/>
          </p:cNvPicPr>
          <p:nvPr/>
        </p:nvPicPr>
        <p:blipFill>
          <a:blip r:embed="rId4"/>
          <a:stretch>
            <a:fillRect/>
          </a:stretch>
        </p:blipFill>
        <p:spPr>
          <a:xfrm>
            <a:off x="1460184" y="1162764"/>
            <a:ext cx="2201992" cy="2201992"/>
          </a:xfrm>
          <a:prstGeom prst="rect">
            <a:avLst/>
          </a:prstGeom>
        </p:spPr>
      </p:pic>
    </p:spTree>
    <p:extLst>
      <p:ext uri="{BB962C8B-B14F-4D97-AF65-F5344CB8AC3E}">
        <p14:creationId xmlns:p14="http://schemas.microsoft.com/office/powerpoint/2010/main" val="136019896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p:nvPr/>
        </p:nvSpPr>
        <p:spPr>
          <a:xfrm>
            <a:off x="173255" y="2491971"/>
            <a:ext cx="8765005"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1085850">
              <a:tabLst>
                <a:tab pos="5829300" algn="l"/>
              </a:tabLst>
              <a:defRPr b="1"/>
            </a:pPr>
            <a:r>
              <a:rPr>
                <a:latin typeface="Arial" panose="020B0604020202020204" pitchFamily="34" charset="0"/>
                <a:cs typeface="Arial" panose="020B0604020202020204" pitchFamily="34" charset="0"/>
              </a:rPr>
              <a:t>Location</a:t>
            </a:r>
            <a:r>
              <a:rPr b="0">
                <a:latin typeface="Arial" panose="020B0604020202020204" pitchFamily="34" charset="0"/>
                <a:cs typeface="Arial" panose="020B0604020202020204" pitchFamily="34" charset="0"/>
              </a:rPr>
              <a:t>: Groton, CT</a:t>
            </a:r>
          </a:p>
        </p:txBody>
      </p:sp>
      <p:sp>
        <p:nvSpPr>
          <p:cNvPr id="365" name="Shape 365"/>
          <p:cNvSpPr>
            <a:spLocks noGrp="1"/>
          </p:cNvSpPr>
          <p:nvPr>
            <p:ph type="title"/>
          </p:nvPr>
        </p:nvSpPr>
        <p:spPr>
          <a:xfrm>
            <a:off x="831186" y="329515"/>
            <a:ext cx="7848601" cy="1143000"/>
          </a:xfrm>
          <a:prstGeom prst="rect">
            <a:avLst/>
          </a:prstGeom>
        </p:spPr>
        <p:txBody>
          <a:bodyPr/>
          <a:lstStyle>
            <a:lvl1pPr>
              <a:defRPr sz="3200"/>
            </a:lvl1pPr>
          </a:lstStyle>
          <a:p>
            <a:r>
              <a:rPr>
                <a:latin typeface="Arial" panose="020B0604020202020204" pitchFamily="34" charset="0"/>
                <a:cs typeface="Arial" panose="020B0604020202020204" pitchFamily="34" charset="0"/>
              </a:rPr>
              <a:t>Naval Undersea Medical Institute </a:t>
            </a:r>
            <a:br>
              <a:rPr lang="en-US">
                <a:latin typeface="Arial" panose="020B0604020202020204" pitchFamily="34" charset="0"/>
                <a:cs typeface="Arial" panose="020B0604020202020204" pitchFamily="34" charset="0"/>
              </a:rPr>
            </a:br>
            <a:r>
              <a:rPr>
                <a:latin typeface="Arial" panose="020B0604020202020204" pitchFamily="34" charset="0"/>
                <a:cs typeface="Arial" panose="020B0604020202020204" pitchFamily="34" charset="0"/>
              </a:rPr>
              <a:t>(NUMI)</a:t>
            </a:r>
          </a:p>
        </p:txBody>
      </p:sp>
      <p:sp>
        <p:nvSpPr>
          <p:cNvPr id="366" name="Shape 366"/>
          <p:cNvSpPr/>
          <p:nvPr/>
        </p:nvSpPr>
        <p:spPr>
          <a:xfrm flipH="1">
            <a:off x="4520629" y="2906480"/>
            <a:ext cx="6027" cy="347472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67" name="Shape 367"/>
          <p:cNvSpPr/>
          <p:nvPr/>
        </p:nvSpPr>
        <p:spPr>
          <a:xfrm>
            <a:off x="173255" y="2854533"/>
            <a:ext cx="8765005" cy="3111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416"/>
          <a:stretch/>
        </p:blipFill>
        <p:spPr>
          <a:xfrm>
            <a:off x="173256" y="3102848"/>
            <a:ext cx="4306496" cy="299764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4864" y="3102848"/>
            <a:ext cx="4395528" cy="2936758"/>
          </a:xfrm>
          <a:prstGeom prst="rect">
            <a:avLst/>
          </a:prstGeom>
        </p:spPr>
      </p:pic>
      <p:sp>
        <p:nvSpPr>
          <p:cNvPr id="4" name="TextBox 3"/>
          <p:cNvSpPr txBox="1"/>
          <p:nvPr/>
        </p:nvSpPr>
        <p:spPr>
          <a:xfrm>
            <a:off x="173255" y="1256787"/>
            <a:ext cx="8817137"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a:latin typeface="Arial"/>
                <a:cs typeface="Arial"/>
              </a:rPr>
              <a:t>Mission:  </a:t>
            </a:r>
            <a:r>
              <a:rPr lang="en-US">
                <a:latin typeface="Arial"/>
                <a:cs typeface="Arial"/>
              </a:rPr>
              <a:t>Training detachment for Undersea Medical Officers, Radiation Health Officers, Radiation Health Technicians, Submarine Force Independent Duty Corpsman, Radiation Health Indoctrination, Submarine Force Independent Duty Corpsman Refresher Training and Undersea Medical Officer Refresher Training. </a:t>
            </a:r>
            <a:endParaRPr kumimoji="0" lang="en-US" sz="1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00063008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p:nvPr/>
        </p:nvSpPr>
        <p:spPr>
          <a:xfrm>
            <a:off x="665171" y="3849949"/>
            <a:ext cx="3532188" cy="1754326"/>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t">
            <a:spAutoFit/>
          </a:bodyPr>
          <a:lstStyle/>
          <a:p>
            <a:pPr>
              <a:defRPr b="1" u="sng"/>
            </a:pPr>
            <a:r>
              <a:rPr>
                <a:latin typeface="Arial" panose="020B0604020202020204" pitchFamily="34" charset="0"/>
                <a:cs typeface="Arial" panose="020B0604020202020204" pitchFamily="34" charset="0"/>
              </a:rPr>
              <a:t>Courses of Instruction:</a:t>
            </a:r>
          </a:p>
          <a:p>
            <a:pPr>
              <a:buSzPct val="100000"/>
              <a:buAutoNum type="arabicPeriod"/>
            </a:pPr>
            <a:r>
              <a:rPr>
                <a:latin typeface="Arial" panose="020B0604020202020204" pitchFamily="34" charset="0"/>
                <a:cs typeface="Arial" panose="020B0604020202020204" pitchFamily="34" charset="0"/>
              </a:rPr>
              <a:t>  Undersea Medical Officer</a:t>
            </a:r>
            <a:endParaRPr sz="3200">
              <a:latin typeface="Arial" panose="020B0604020202020204" pitchFamily="34" charset="0"/>
              <a:cs typeface="Arial" panose="020B0604020202020204" pitchFamily="34" charset="0"/>
            </a:endParaRPr>
          </a:p>
          <a:p>
            <a:pPr>
              <a:buSzPct val="100000"/>
              <a:buAutoNum type="arabicPeriod"/>
            </a:pPr>
            <a:r>
              <a:rPr>
                <a:latin typeface="Arial" panose="020B0604020202020204" pitchFamily="34" charset="0"/>
                <a:cs typeface="Arial" panose="020B0604020202020204" pitchFamily="34" charset="0"/>
              </a:rPr>
              <a:t>  Radiation Health Officer</a:t>
            </a:r>
            <a:endParaRPr sz="3200">
              <a:latin typeface="Arial" panose="020B0604020202020204" pitchFamily="34" charset="0"/>
              <a:cs typeface="Arial" panose="020B0604020202020204" pitchFamily="34" charset="0"/>
            </a:endParaRPr>
          </a:p>
          <a:p>
            <a:pPr>
              <a:buSzPct val="100000"/>
              <a:buAutoNum type="arabicPeriod"/>
            </a:pP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Radiation Health Indoc Course</a:t>
            </a:r>
            <a:endParaRPr sz="3200">
              <a:latin typeface="Arial" panose="020B0604020202020204" pitchFamily="34" charset="0"/>
              <a:cs typeface="Arial" panose="020B0604020202020204" pitchFamily="34" charset="0"/>
            </a:endParaRPr>
          </a:p>
          <a:p>
            <a:pPr>
              <a:buSzPct val="100000"/>
              <a:buAutoNum type="arabicPeriod"/>
            </a:pP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IDC Refresher Training</a:t>
            </a:r>
          </a:p>
          <a:p>
            <a:pPr>
              <a:buSzPct val="100000"/>
            </a:pPr>
            <a:r>
              <a:rPr lang="en-US">
                <a:latin typeface="Arial"/>
                <a:cs typeface="Arial"/>
              </a:rPr>
              <a:t>5.  UMO Refresher Training</a:t>
            </a:r>
            <a:endParaRPr lang="en-US">
              <a:latin typeface="Arial" panose="020B0604020202020204" pitchFamily="34" charset="0"/>
              <a:cs typeface="Arial" panose="020B0604020202020204" pitchFamily="34" charset="0"/>
            </a:endParaRPr>
          </a:p>
        </p:txBody>
      </p:sp>
      <p:sp>
        <p:nvSpPr>
          <p:cNvPr id="365" name="Shape 365"/>
          <p:cNvSpPr>
            <a:spLocks noGrp="1"/>
          </p:cNvSpPr>
          <p:nvPr>
            <p:ph type="title"/>
          </p:nvPr>
        </p:nvSpPr>
        <p:spPr>
          <a:xfrm>
            <a:off x="1151052" y="434890"/>
            <a:ext cx="7848601" cy="1143000"/>
          </a:xfrm>
          <a:prstGeom prst="rect">
            <a:avLst/>
          </a:prstGeom>
        </p:spPr>
        <p:txBody>
          <a:bodyPr/>
          <a:lstStyle>
            <a:lvl1pPr>
              <a:defRPr sz="3200"/>
            </a:lvl1pPr>
          </a:lstStyle>
          <a:p>
            <a:r>
              <a:rPr>
                <a:latin typeface="Arial" panose="020B0604020202020204" pitchFamily="34" charset="0"/>
                <a:cs typeface="Arial" panose="020B0604020202020204" pitchFamily="34" charset="0"/>
              </a:rPr>
              <a:t>Naval Undersea Medical Institute (NUMI)</a:t>
            </a:r>
          </a:p>
        </p:txBody>
      </p:sp>
      <p:sp>
        <p:nvSpPr>
          <p:cNvPr id="366" name="Shape 366"/>
          <p:cNvSpPr/>
          <p:nvPr/>
        </p:nvSpPr>
        <p:spPr>
          <a:xfrm>
            <a:off x="4460487" y="1326995"/>
            <a:ext cx="35313" cy="5073806"/>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67" name="Shape 367"/>
          <p:cNvSpPr/>
          <p:nvPr/>
        </p:nvSpPr>
        <p:spPr>
          <a:xfrm>
            <a:off x="889794" y="3607420"/>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graphicFrame>
        <p:nvGraphicFramePr>
          <p:cNvPr id="369" name="Chart 369"/>
          <p:cNvGraphicFramePr/>
          <p:nvPr/>
        </p:nvGraphicFramePr>
        <p:xfrm>
          <a:off x="4640564" y="3660378"/>
          <a:ext cx="4097831" cy="2979889"/>
        </p:xfrm>
        <a:graphic>
          <a:graphicData uri="http://schemas.openxmlformats.org/drawingml/2006/chart">
            <c:chart xmlns:c="http://schemas.openxmlformats.org/drawingml/2006/chart" xmlns:r="http://schemas.openxmlformats.org/officeDocument/2006/relationships" r:id="rId3"/>
          </a:graphicData>
        </a:graphic>
      </p:graphicFrame>
      <p:sp>
        <p:nvSpPr>
          <p:cNvPr id="10" name="Shape 363"/>
          <p:cNvSpPr/>
          <p:nvPr/>
        </p:nvSpPr>
        <p:spPr>
          <a:xfrm>
            <a:off x="4640564" y="1367373"/>
            <a:ext cx="3869230"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b="1" u="sng"/>
            </a:pPr>
            <a:r>
              <a:rPr>
                <a:latin typeface="Arial" panose="020B0604020202020204" pitchFamily="34" charset="0"/>
                <a:cs typeface="Arial" panose="020B0604020202020204" pitchFamily="34" charset="0"/>
              </a:rPr>
              <a:t>Courses of Instruction:</a:t>
            </a:r>
          </a:p>
          <a:p>
            <a:pPr>
              <a:buSzPct val="100000"/>
              <a:buAutoNum type="arabicPeriod"/>
            </a:pPr>
            <a:r>
              <a:rPr>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Submarine Force IDC/HM-L01A</a:t>
            </a:r>
            <a:endParaRPr sz="3200">
              <a:latin typeface="Arial" panose="020B0604020202020204" pitchFamily="34" charset="0"/>
              <a:cs typeface="Arial" panose="020B0604020202020204" pitchFamily="34" charset="0"/>
            </a:endParaRPr>
          </a:p>
          <a:p>
            <a:pPr>
              <a:buSzPct val="100000"/>
              <a:buAutoNum type="arabicPeriod"/>
            </a:pPr>
            <a:r>
              <a:rPr>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Radiation Health Tech/HM-L05A</a:t>
            </a:r>
            <a:endParaRPr sz="3200">
              <a:latin typeface="Arial" panose="020B0604020202020204" pitchFamily="34" charset="0"/>
              <a:cs typeface="Arial" panose="020B0604020202020204" pitchFamily="34" charset="0"/>
            </a:endParaRPr>
          </a:p>
          <a:p>
            <a:pPr>
              <a:buSzPct val="100000"/>
              <a:buAutoNum type="arabicPeriod"/>
            </a:pPr>
            <a:r>
              <a:rPr lang="en-US">
                <a:latin typeface="Arial" panose="020B0604020202020204" pitchFamily="34" charset="0"/>
                <a:cs typeface="Arial" panose="020B0604020202020204" pitchFamily="34" charset="0"/>
              </a:rPr>
              <a:t>  IDC Common Curricula HM-L10A</a:t>
            </a:r>
          </a:p>
        </p:txBody>
      </p:sp>
      <p:sp>
        <p:nvSpPr>
          <p:cNvPr id="2" name="Rectangle 1"/>
          <p:cNvSpPr/>
          <p:nvPr/>
        </p:nvSpPr>
        <p:spPr>
          <a:xfrm>
            <a:off x="4538999" y="3779726"/>
            <a:ext cx="4211409" cy="369332"/>
          </a:xfrm>
          <a:prstGeom prst="rect">
            <a:avLst/>
          </a:prstGeom>
        </p:spPr>
        <p:txBody>
          <a:bodyPr wrap="none" lIns="91440" tIns="45720" rIns="91440" bIns="45720" anchor="t">
            <a:spAutoFit/>
          </a:bodyPr>
          <a:lstStyle/>
          <a:p>
            <a:r>
              <a:rPr lang="en-US" b="1">
                <a:latin typeface="Arial"/>
                <a:cs typeface="Arial"/>
              </a:rPr>
              <a:t>Authorized Manning: 34  Onboard 30</a:t>
            </a:r>
          </a:p>
        </p:txBody>
      </p:sp>
      <p:pic>
        <p:nvPicPr>
          <p:cNvPr id="3" name="Picture 2"/>
          <p:cNvPicPr>
            <a:picLocks noChangeAspect="1"/>
          </p:cNvPicPr>
          <p:nvPr/>
        </p:nvPicPr>
        <p:blipFill>
          <a:blip r:embed="rId4"/>
          <a:stretch>
            <a:fillRect/>
          </a:stretch>
        </p:blipFill>
        <p:spPr>
          <a:xfrm>
            <a:off x="1366875" y="1163243"/>
            <a:ext cx="2130470" cy="2130470"/>
          </a:xfrm>
          <a:prstGeom prst="rect">
            <a:avLst/>
          </a:prstGeom>
        </p:spPr>
      </p:pic>
    </p:spTree>
    <p:extLst>
      <p:ext uri="{BB962C8B-B14F-4D97-AF65-F5344CB8AC3E}">
        <p14:creationId xmlns:p14="http://schemas.microsoft.com/office/powerpoint/2010/main" val="39581955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p:nvPr/>
        </p:nvSpPr>
        <p:spPr>
          <a:xfrm>
            <a:off x="4493941" y="3073258"/>
            <a:ext cx="1860" cy="320040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4" name="Shape 374"/>
          <p:cNvSpPr/>
          <p:nvPr/>
        </p:nvSpPr>
        <p:spPr>
          <a:xfrm>
            <a:off x="148220" y="3043184"/>
            <a:ext cx="8834155"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5" name="Shape 375"/>
          <p:cNvSpPr/>
          <p:nvPr/>
        </p:nvSpPr>
        <p:spPr>
          <a:xfrm>
            <a:off x="190501" y="287799"/>
            <a:ext cx="8763000"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200"/>
            </a:lvl1pPr>
          </a:lstStyle>
          <a:p>
            <a:r>
              <a:rPr>
                <a:latin typeface="Arial" panose="020B0604020202020204" pitchFamily="34" charset="0"/>
                <a:cs typeface="Arial" panose="020B0604020202020204" pitchFamily="34" charset="0"/>
              </a:rPr>
              <a:t>Surface Warfare Medical Institute </a:t>
            </a:r>
            <a:endParaRPr lang="en-US">
              <a:latin typeface="Arial" panose="020B0604020202020204" pitchFamily="34" charset="0"/>
              <a:cs typeface="Arial" panose="020B0604020202020204" pitchFamily="34" charset="0"/>
            </a:endParaRPr>
          </a:p>
          <a:p>
            <a:r>
              <a:rPr>
                <a:latin typeface="Arial" panose="020B0604020202020204" pitchFamily="34" charset="0"/>
                <a:cs typeface="Arial" panose="020B0604020202020204" pitchFamily="34" charset="0"/>
              </a:rPr>
              <a:t>(SWMI)</a:t>
            </a:r>
          </a:p>
        </p:txBody>
      </p:sp>
      <p:sp>
        <p:nvSpPr>
          <p:cNvPr id="377" name="Shape 377"/>
          <p:cNvSpPr/>
          <p:nvPr/>
        </p:nvSpPr>
        <p:spPr>
          <a:xfrm>
            <a:off x="148221" y="1481177"/>
            <a:ext cx="8834154" cy="1292662"/>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p>
            <a:pPr>
              <a:defRPr b="1"/>
            </a:pPr>
            <a:r>
              <a:rPr lang="en-US">
                <a:latin typeface="Arial"/>
                <a:cs typeface="Arial"/>
              </a:rPr>
              <a:t>Mission</a:t>
            </a:r>
            <a:r>
              <a:rPr b="1">
                <a:latin typeface="Arial"/>
                <a:cs typeface="Arial"/>
              </a:rPr>
              <a:t>:</a:t>
            </a:r>
            <a:r>
              <a:rPr lang="en-US">
                <a:latin typeface="Arial"/>
                <a:cs typeface="Arial"/>
              </a:rPr>
              <a:t>  </a:t>
            </a:r>
            <a:r>
              <a:rPr lang="en-US">
                <a:latin typeface="Arial"/>
                <a:ea typeface="+mj-lt"/>
                <a:cs typeface="+mj-lt"/>
              </a:rPr>
              <a:t>Support the Department of Defense by developing Navy healthcare professionals with the Character, Competence</a:t>
            </a:r>
            <a:r>
              <a:rPr lang="en-US" b="1">
                <a:latin typeface="Arial"/>
                <a:ea typeface="+mj-lt"/>
                <a:cs typeface="+mj-lt"/>
              </a:rPr>
              <a:t>, and </a:t>
            </a:r>
            <a:r>
              <a:rPr lang="en-US">
                <a:latin typeface="Arial"/>
                <a:ea typeface="+mj-lt"/>
                <a:cs typeface="+mj-lt"/>
              </a:rPr>
              <a:t>Connections required </a:t>
            </a:r>
            <a:r>
              <a:rPr lang="en-US" b="1">
                <a:latin typeface="Arial"/>
                <a:ea typeface="+mj-lt"/>
                <a:cs typeface="+mj-lt"/>
              </a:rPr>
              <a:t>for </a:t>
            </a:r>
            <a:r>
              <a:rPr lang="en-US">
                <a:latin typeface="Arial"/>
                <a:ea typeface="+mj-lt"/>
                <a:cs typeface="+mj-lt"/>
              </a:rPr>
              <a:t>global assignments in a variety of </a:t>
            </a:r>
            <a:r>
              <a:rPr lang="en-US" b="1">
                <a:latin typeface="Arial"/>
                <a:ea typeface="+mj-lt"/>
                <a:cs typeface="+mj-lt"/>
              </a:rPr>
              <a:t>operational </a:t>
            </a:r>
            <a:r>
              <a:rPr lang="en-US">
                <a:latin typeface="Arial"/>
                <a:ea typeface="+mj-lt"/>
                <a:cs typeface="+mj-lt"/>
              </a:rPr>
              <a:t>platforms</a:t>
            </a:r>
            <a:r>
              <a:rPr lang="en-US" b="1">
                <a:latin typeface="Arial"/>
                <a:ea typeface="+mj-lt"/>
                <a:cs typeface="+mj-lt"/>
              </a:rPr>
              <a:t>.</a:t>
            </a:r>
          </a:p>
          <a:p>
            <a:pPr>
              <a:defRPr b="1"/>
            </a:pPr>
            <a:endParaRPr lang="en-US" sz="600" b="1">
              <a:latin typeface="Arial" panose="020B0604020202020204" pitchFamily="34" charset="0"/>
              <a:cs typeface="Arial" panose="020B0604020202020204" pitchFamily="34" charset="0"/>
            </a:endParaRPr>
          </a:p>
          <a:p>
            <a:pPr>
              <a:defRPr b="1"/>
            </a:pPr>
            <a:r>
              <a:rPr>
                <a:latin typeface="Arial"/>
                <a:cs typeface="Arial"/>
              </a:rPr>
              <a:t>Location</a:t>
            </a:r>
            <a:r>
              <a:rPr b="0">
                <a:latin typeface="Arial"/>
                <a:cs typeface="Arial"/>
              </a:rPr>
              <a:t>:</a:t>
            </a:r>
            <a:r>
              <a:rPr lang="en-US">
                <a:latin typeface="Arial"/>
                <a:cs typeface="Arial"/>
              </a:rPr>
              <a:t> </a:t>
            </a:r>
            <a:r>
              <a:rPr b="0">
                <a:latin typeface="Arial"/>
                <a:cs typeface="Arial"/>
              </a:rPr>
              <a:t> San Diego, CA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20" y="3339851"/>
            <a:ext cx="4192306" cy="26517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986" y="3339851"/>
            <a:ext cx="3968153" cy="2773411"/>
          </a:xfrm>
          <a:prstGeom prst="rect">
            <a:avLst/>
          </a:prstGeom>
        </p:spPr>
      </p:pic>
    </p:spTree>
    <p:extLst>
      <p:ext uri="{BB962C8B-B14F-4D97-AF65-F5344CB8AC3E}">
        <p14:creationId xmlns:p14="http://schemas.microsoft.com/office/powerpoint/2010/main" val="88115973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p:nvPr/>
        </p:nvSpPr>
        <p:spPr>
          <a:xfrm>
            <a:off x="4615815" y="820436"/>
            <a:ext cx="1860" cy="5241074"/>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4" name="Shape 374"/>
          <p:cNvSpPr/>
          <p:nvPr/>
        </p:nvSpPr>
        <p:spPr>
          <a:xfrm>
            <a:off x="683941" y="3572312"/>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5" name="Shape 375"/>
          <p:cNvSpPr/>
          <p:nvPr/>
        </p:nvSpPr>
        <p:spPr>
          <a:xfrm>
            <a:off x="707173" y="235150"/>
            <a:ext cx="8763000"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200"/>
            </a:lvl1pPr>
          </a:lstStyle>
          <a:p>
            <a:r>
              <a:rPr>
                <a:latin typeface="Arial" panose="020B0604020202020204" pitchFamily="34" charset="0"/>
                <a:cs typeface="Arial" panose="020B0604020202020204" pitchFamily="34" charset="0"/>
              </a:rPr>
              <a:t>Surface Warfare Medical Institute (SWMI)</a:t>
            </a:r>
          </a:p>
        </p:txBody>
      </p:sp>
      <p:sp>
        <p:nvSpPr>
          <p:cNvPr id="377" name="Shape 377"/>
          <p:cNvSpPr/>
          <p:nvPr/>
        </p:nvSpPr>
        <p:spPr>
          <a:xfrm>
            <a:off x="4648201" y="1012401"/>
            <a:ext cx="4495800" cy="3570208"/>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p>
            <a:pPr>
              <a:defRPr b="1"/>
            </a:pPr>
            <a:r>
              <a:rPr lang="en-US" sz="1600" u="sng">
                <a:latin typeface="Arial"/>
                <a:cs typeface="Arial"/>
              </a:rPr>
              <a:t>Courses of Instruction</a:t>
            </a:r>
            <a:r>
              <a:rPr sz="1600" b="0">
                <a:latin typeface="Arial"/>
                <a:cs typeface="Arial"/>
              </a:rPr>
              <a:t>:</a:t>
            </a:r>
            <a:r>
              <a:rPr lang="en-US" sz="1600">
                <a:latin typeface="Arial"/>
                <a:cs typeface="Arial"/>
              </a:rPr>
              <a:t>  </a:t>
            </a:r>
            <a:endParaRPr sz="1600" b="0">
              <a:latin typeface="Arial" panose="020B0604020202020204" pitchFamily="34" charset="0"/>
              <a:cs typeface="Arial" panose="020B0604020202020204" pitchFamily="34" charset="0"/>
            </a:endParaRPr>
          </a:p>
          <a:p>
            <a:r>
              <a:rPr lang="en-US" sz="1600">
                <a:ea typeface="+mj-lt"/>
                <a:cs typeface="+mj-lt"/>
              </a:rPr>
              <a:t>•Surface Force Independent Duty Corpsman (SF/Dive IDC-L10A)</a:t>
            </a:r>
            <a:endParaRPr lang="en-US"/>
          </a:p>
          <a:p>
            <a:r>
              <a:rPr lang="en-US" sz="1600">
                <a:ea typeface="+mj-lt"/>
                <a:cs typeface="+mj-lt"/>
              </a:rPr>
              <a:t>•Dive Independent Duty Corpsman (SF/Dive IDC-L28A)</a:t>
            </a:r>
          </a:p>
          <a:p>
            <a:r>
              <a:rPr lang="en-US" sz="1600">
                <a:ea typeface="+mj-lt"/>
                <a:cs typeface="+mj-lt"/>
              </a:rPr>
              <a:t>•SF-IDC Refresher Training (REFTRA)</a:t>
            </a:r>
            <a:endParaRPr lang="en-US"/>
          </a:p>
          <a:p>
            <a:r>
              <a:rPr lang="en-US" sz="1600">
                <a:ea typeface="+mj-lt"/>
                <a:cs typeface="+mj-lt"/>
              </a:rPr>
              <a:t>•Navy Drug and Alcohol Counselor School (NDAC/Intern-700D)</a:t>
            </a:r>
            <a:endParaRPr lang="en-US">
              <a:ea typeface="+mj-lt"/>
              <a:cs typeface="+mj-lt"/>
            </a:endParaRPr>
          </a:p>
          <a:p>
            <a:r>
              <a:rPr lang="en-US" sz="1600">
                <a:ea typeface="+mj-lt"/>
                <a:cs typeface="+mj-lt"/>
              </a:rPr>
              <a:t>•Inter-service Physician Assistant, Phase II (IPAP)</a:t>
            </a:r>
            <a:endParaRPr lang="en-US">
              <a:ea typeface="+mj-lt"/>
              <a:cs typeface="+mj-lt"/>
            </a:endParaRPr>
          </a:p>
          <a:p>
            <a:endParaRPr lang="en-US" sz="1600"/>
          </a:p>
          <a:p>
            <a:endParaRPr lang="en-US" sz="1600">
              <a:latin typeface="Arial"/>
              <a:cs typeface="Arial"/>
            </a:endParaRPr>
          </a:p>
          <a:p>
            <a:endParaRPr lang="en-US" sz="1600">
              <a:latin typeface="Arial" panose="020B0604020202020204" pitchFamily="34" charset="0"/>
              <a:cs typeface="Calibri"/>
            </a:endParaRPr>
          </a:p>
          <a:p>
            <a:endParaRPr lang="en-US" sz="1600">
              <a:latin typeface="Arial" panose="020B0604020202020204" pitchFamily="34" charset="0"/>
              <a:cs typeface="Arial" panose="020B0604020202020204" pitchFamily="34" charset="0"/>
            </a:endParaRPr>
          </a:p>
          <a:p>
            <a:endParaRPr lang="en-US"/>
          </a:p>
        </p:txBody>
      </p:sp>
      <p:sp>
        <p:nvSpPr>
          <p:cNvPr id="378" name="Shape 378"/>
          <p:cNvSpPr/>
          <p:nvPr/>
        </p:nvSpPr>
        <p:spPr>
          <a:xfrm>
            <a:off x="226259" y="3629104"/>
            <a:ext cx="4332388" cy="2893100"/>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p>
            <a:pPr>
              <a:defRPr sz="1200" b="1" u="sng"/>
            </a:pPr>
            <a:r>
              <a:rPr lang="en-US" sz="1400">
                <a:latin typeface="Arial"/>
                <a:cs typeface="Arial"/>
              </a:rPr>
              <a:t>Fleet</a:t>
            </a:r>
            <a:r>
              <a:rPr lang="en-US" sz="1400" b="1" u="sng">
                <a:latin typeface="Arial"/>
                <a:cs typeface="Arial"/>
              </a:rPr>
              <a:t> Support Courses</a:t>
            </a:r>
            <a:r>
              <a:rPr sz="1400" b="0" u="none">
                <a:latin typeface="Arial"/>
                <a:cs typeface="Arial"/>
              </a:rPr>
              <a:t>:</a:t>
            </a:r>
            <a:endParaRPr lang="en-US" sz="1400" b="0" u="none">
              <a:latin typeface="Arial"/>
              <a:cs typeface="Arial"/>
            </a:endParaRPr>
          </a:p>
          <a:p>
            <a:pPr>
              <a:defRPr sz="1200"/>
            </a:pPr>
            <a:r>
              <a:rPr lang="en-US" sz="1400">
                <a:latin typeface="Arial"/>
                <a:ea typeface="+mj-lt"/>
                <a:cs typeface="+mj-lt"/>
              </a:rPr>
              <a:t>•Surface Force Medical Indoctrination Course (SFMIC)</a:t>
            </a:r>
            <a:endParaRPr sz="1400">
              <a:latin typeface="Arial"/>
            </a:endParaRPr>
          </a:p>
          <a:p>
            <a:pPr>
              <a:defRPr sz="1200"/>
            </a:pPr>
            <a:r>
              <a:rPr lang="en-US" sz="1400">
                <a:latin typeface="Arial"/>
                <a:ea typeface="+mj-lt"/>
                <a:cs typeface="+mj-lt"/>
              </a:rPr>
              <a:t>•Surface Warfare Medical Officer </a:t>
            </a:r>
            <a:r>
              <a:rPr lang="en-US" sz="1400" err="1">
                <a:latin typeface="Arial"/>
                <a:ea typeface="+mj-lt"/>
                <a:cs typeface="+mj-lt"/>
              </a:rPr>
              <a:t>Indoc</a:t>
            </a:r>
            <a:r>
              <a:rPr lang="en-US" sz="1400">
                <a:latin typeface="Arial"/>
                <a:ea typeface="+mj-lt"/>
                <a:cs typeface="+mj-lt"/>
              </a:rPr>
              <a:t> Course (SWMOIC)</a:t>
            </a:r>
            <a:endParaRPr lang="en-US" sz="1400">
              <a:latin typeface="Arial"/>
            </a:endParaRPr>
          </a:p>
          <a:p>
            <a:pPr>
              <a:defRPr sz="1200"/>
            </a:pPr>
            <a:r>
              <a:rPr lang="en-US" sz="1400">
                <a:latin typeface="Arial"/>
                <a:ea typeface="+mj-lt"/>
                <a:cs typeface="+mj-lt"/>
              </a:rPr>
              <a:t>•Surface Warfare Medical Depart Officer </a:t>
            </a:r>
            <a:r>
              <a:rPr lang="en-US" sz="1400" err="1">
                <a:latin typeface="Arial"/>
                <a:ea typeface="+mj-lt"/>
                <a:cs typeface="+mj-lt"/>
              </a:rPr>
              <a:t>Indoc</a:t>
            </a:r>
            <a:r>
              <a:rPr lang="en-US" sz="1400">
                <a:latin typeface="Arial"/>
                <a:ea typeface="+mj-lt"/>
                <a:cs typeface="+mj-lt"/>
              </a:rPr>
              <a:t> Course (SWMDOIC)  </a:t>
            </a:r>
            <a:endParaRPr sz="1400">
              <a:latin typeface="Arial"/>
            </a:endParaRPr>
          </a:p>
          <a:p>
            <a:pPr>
              <a:defRPr sz="1200"/>
            </a:pPr>
            <a:r>
              <a:rPr lang="en-US" sz="1400">
                <a:latin typeface="Arial"/>
                <a:ea typeface="+mj-lt"/>
                <a:cs typeface="+mj-lt"/>
              </a:rPr>
              <a:t>•Medical Regulating (MEDREG)</a:t>
            </a:r>
            <a:endParaRPr sz="1400">
              <a:latin typeface="Arial"/>
            </a:endParaRPr>
          </a:p>
          <a:p>
            <a:pPr>
              <a:defRPr sz="1200"/>
            </a:pPr>
            <a:r>
              <a:rPr lang="en-US" sz="1400">
                <a:latin typeface="Arial"/>
                <a:ea typeface="+mj-lt"/>
                <a:cs typeface="+mj-lt"/>
              </a:rPr>
              <a:t>•Dental Operational Force Management Training Course (DOFMT)   </a:t>
            </a:r>
            <a:endParaRPr lang="en-US" sz="1400">
              <a:latin typeface="Arial"/>
            </a:endParaRPr>
          </a:p>
          <a:p>
            <a:pPr>
              <a:defRPr sz="1200"/>
            </a:pPr>
            <a:r>
              <a:rPr lang="en-US" sz="1400">
                <a:latin typeface="Arial"/>
                <a:ea typeface="+mj-lt"/>
                <a:cs typeface="+mj-lt"/>
              </a:rPr>
              <a:t>•Commander Amphibious Task Force Surgeon  (CATF Surgeon)     </a:t>
            </a:r>
            <a:endParaRPr sz="1400">
              <a:latin typeface="Arial"/>
            </a:endParaRPr>
          </a:p>
          <a:p>
            <a:pPr>
              <a:defRPr sz="1200"/>
            </a:pPr>
            <a:endParaRPr sz="1400">
              <a:latin typeface="Arial"/>
              <a:cs typeface="Arial"/>
            </a:endParaRPr>
          </a:p>
        </p:txBody>
      </p:sp>
      <p:graphicFrame>
        <p:nvGraphicFramePr>
          <p:cNvPr id="379" name="Chart 379"/>
          <p:cNvGraphicFramePr/>
          <p:nvPr>
            <p:extLst>
              <p:ext uri="{D42A27DB-BD31-4B8C-83A1-F6EECF244321}">
                <p14:modId xmlns:p14="http://schemas.microsoft.com/office/powerpoint/2010/main" val="906859684"/>
              </p:ext>
            </p:extLst>
          </p:nvPr>
        </p:nvGraphicFramePr>
        <p:xfrm>
          <a:off x="4863148" y="3445196"/>
          <a:ext cx="3897278" cy="276386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857631" y="3685894"/>
            <a:ext cx="4211409" cy="369332"/>
          </a:xfrm>
          <a:prstGeom prst="rect">
            <a:avLst/>
          </a:prstGeom>
        </p:spPr>
        <p:txBody>
          <a:bodyPr wrap="none" lIns="91440" tIns="45720" rIns="91440" bIns="45720" anchor="t">
            <a:spAutoFit/>
          </a:bodyPr>
          <a:lstStyle/>
          <a:p>
            <a:r>
              <a:rPr lang="en-US" b="1">
                <a:latin typeface="Arial"/>
                <a:cs typeface="Arial"/>
              </a:rPr>
              <a:t>Authorized Manning: 88  Onboard 82</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109" y="1012401"/>
            <a:ext cx="2286513" cy="2285143"/>
          </a:xfrm>
          <a:prstGeom prst="rect">
            <a:avLst/>
          </a:prstGeom>
        </p:spPr>
      </p:pic>
    </p:spTree>
    <p:extLst>
      <p:ext uri="{BB962C8B-B14F-4D97-AF65-F5344CB8AC3E}">
        <p14:creationId xmlns:p14="http://schemas.microsoft.com/office/powerpoint/2010/main" val="356452289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body" idx="1"/>
          </p:nvPr>
        </p:nvSpPr>
        <p:spPr>
          <a:xfrm>
            <a:off x="320042" y="1067944"/>
            <a:ext cx="8686800" cy="4752977"/>
          </a:xfrm>
          <a:prstGeom prst="rect">
            <a:avLst/>
          </a:prstGeom>
        </p:spPr>
        <p:txBody>
          <a:bodyPr/>
          <a:lstStyle/>
          <a:p>
            <a:pPr marL="0" indent="0" algn="ctr">
              <a:spcBef>
                <a:spcPts val="0"/>
              </a:spcBef>
              <a:buSzTx/>
              <a:buNone/>
              <a:defRPr sz="2400" b="1" i="1" u="sng">
                <a:effectLst>
                  <a:outerShdw blurRad="38100" dist="38100" dir="2700000" rotWithShape="0">
                    <a:srgbClr val="C0C0C0"/>
                  </a:outerShdw>
                </a:effectLst>
                <a:latin typeface="Arial"/>
                <a:ea typeface="Arial"/>
                <a:cs typeface="Arial"/>
                <a:sym typeface="Arial"/>
              </a:defRPr>
            </a:pPr>
            <a:r>
              <a:t>Mission</a:t>
            </a:r>
          </a:p>
          <a:p>
            <a:pPr marL="0" indent="0">
              <a:spcBef>
                <a:spcPts val="0"/>
              </a:spcBef>
              <a:buSzTx/>
              <a:buNone/>
              <a:defRPr sz="2400" b="1">
                <a:effectLst>
                  <a:outerShdw blurRad="38100" dist="38100" dir="2700000" rotWithShape="0">
                    <a:srgbClr val="C0C0C0"/>
                  </a:outerShdw>
                </a:effectLst>
                <a:latin typeface="Arial"/>
                <a:ea typeface="Arial"/>
                <a:cs typeface="Arial"/>
                <a:sym typeface="Arial"/>
              </a:defRPr>
            </a:pPr>
            <a:r>
              <a:t> </a:t>
            </a:r>
            <a:r>
              <a:rPr b="0"/>
              <a:t>Provide Operational Medic</a:t>
            </a:r>
            <a:r>
              <a:rPr lang="en-US" b="0"/>
              <a:t>al</a:t>
            </a:r>
            <a:r>
              <a:rPr b="0"/>
              <a:t> and Aviation Survival Training  </a:t>
            </a:r>
          </a:p>
          <a:p>
            <a:pPr marL="0" indent="0">
              <a:spcBef>
                <a:spcPts val="0"/>
              </a:spcBef>
              <a:buSzTx/>
              <a:buNone/>
              <a:defRPr sz="2400" b="1">
                <a:effectLst>
                  <a:outerShdw blurRad="38100" dist="38100" dir="2700000" rotWithShape="0">
                    <a:srgbClr val="C0C0C0"/>
                  </a:outerShdw>
                </a:effectLst>
                <a:latin typeface="Arial"/>
                <a:ea typeface="Arial"/>
                <a:cs typeface="Arial"/>
                <a:sym typeface="Arial"/>
              </a:defRPr>
            </a:pPr>
            <a:r>
              <a:t>                                          </a:t>
            </a:r>
          </a:p>
          <a:p>
            <a:pPr marL="0" indent="0" algn="ctr">
              <a:spcBef>
                <a:spcPts val="0"/>
              </a:spcBef>
              <a:buSzTx/>
              <a:buNone/>
              <a:defRPr sz="2400" b="1" i="1" u="sng">
                <a:effectLst>
                  <a:outerShdw blurRad="38100" dist="38100" dir="2700000" rotWithShape="0">
                    <a:srgbClr val="C0C0C0"/>
                  </a:outerShdw>
                </a:effectLst>
                <a:latin typeface="Arial"/>
                <a:ea typeface="Arial"/>
                <a:cs typeface="Arial"/>
                <a:sym typeface="Arial"/>
              </a:defRPr>
            </a:pPr>
            <a:r>
              <a:t>Vision</a:t>
            </a:r>
            <a:r>
              <a:rPr u="none"/>
              <a:t> </a:t>
            </a:r>
          </a:p>
          <a:p>
            <a:pPr marL="0" indent="0">
              <a:spcBef>
                <a:spcPts val="0"/>
              </a:spcBef>
              <a:buSzTx/>
              <a:buNone/>
              <a:defRPr sz="2400">
                <a:effectLst>
                  <a:outerShdw blurRad="38100" dist="38100" dir="2700000" rotWithShape="0">
                    <a:srgbClr val="C0C0C0"/>
                  </a:outerShdw>
                </a:effectLst>
                <a:latin typeface="Arial"/>
                <a:ea typeface="Arial"/>
                <a:cs typeface="Arial"/>
                <a:sym typeface="Arial"/>
              </a:defRPr>
            </a:pPr>
            <a:r>
              <a:t>Recognized as the global leader in operational medic</a:t>
            </a:r>
            <a:r>
              <a:rPr lang="en-US"/>
              <a:t>al training</a:t>
            </a:r>
            <a:r>
              <a:t>, innovative and responsive to the challenges of the warfighter</a:t>
            </a:r>
            <a:r>
              <a:rPr>
                <a:solidFill>
                  <a:schemeClr val="accent2"/>
                </a:solidFill>
              </a:rPr>
              <a:t>     </a:t>
            </a:r>
          </a:p>
        </p:txBody>
      </p:sp>
      <p:sp>
        <p:nvSpPr>
          <p:cNvPr id="250" name="Shape 250"/>
          <p:cNvSpPr/>
          <p:nvPr/>
        </p:nvSpPr>
        <p:spPr>
          <a:xfrm>
            <a:off x="365758" y="3590129"/>
            <a:ext cx="8778242" cy="3108543"/>
          </a:xfrm>
          <a:prstGeom prst="rect">
            <a:avLst/>
          </a:prstGeom>
          <a:noFill/>
          <a:ln w="12700">
            <a:miter lim="400000"/>
          </a:ln>
          <a:extLst>
            <a:ext uri="{C572A759-6A51-4108-AA02-DFA0A04FC94B}">
              <ma14:wrappingTextBoxFlag xmlns:ma14="http://schemas.microsoft.com/office/mac/drawingml/2011/main" xmlns="" val="1"/>
            </a:ext>
          </a:extLst>
        </p:spPr>
        <p:txBody>
          <a:bodyPr lIns="45719" tIns="45720" rIns="45719" bIns="45720" anchor="t">
            <a:spAutoFit/>
          </a:bodyPr>
          <a:lstStyle/>
          <a:p>
            <a:pPr algn="ctr">
              <a:defRPr sz="2400" b="1">
                <a:solidFill>
                  <a:srgbClr val="993300"/>
                </a:solidFill>
              </a:defRPr>
            </a:pPr>
            <a:r>
              <a:t> </a:t>
            </a:r>
          </a:p>
          <a:p>
            <a:pPr algn="ctr">
              <a:defRPr sz="2800" b="1"/>
            </a:pPr>
            <a:r>
              <a:rPr lang="en-US">
                <a:solidFill>
                  <a:schemeClr val="tx1"/>
                </a:solidFill>
              </a:rPr>
              <a:t>23,000 </a:t>
            </a:r>
            <a:r>
              <a:rPr sz="2400"/>
              <a:t>personnel trained annually,</a:t>
            </a:r>
          </a:p>
          <a:p>
            <a:pPr algn="ctr">
              <a:defRPr sz="2400" b="1"/>
            </a:pPr>
            <a:r>
              <a:t>the largest training throughput in Navy Medicine!</a:t>
            </a:r>
            <a:endParaRPr lang="en-US"/>
          </a:p>
          <a:p>
            <a:pPr algn="ctr">
              <a:defRPr sz="2400" b="1"/>
            </a:pPr>
            <a:endParaRPr lang="en-US"/>
          </a:p>
          <a:p>
            <a:pPr algn="ctr">
              <a:defRPr sz="2400" b="1"/>
            </a:pPr>
            <a:r>
              <a:rPr lang="en-US">
                <a:hlinkClick r:id="rId3"/>
              </a:rPr>
              <a:t>https://www.med.navy.mil/sites/nmotc/Pages/default.aspx</a:t>
            </a:r>
            <a:endParaRPr lang="en-US"/>
          </a:p>
          <a:p>
            <a:pPr algn="ctr">
              <a:defRPr sz="2400" b="1"/>
            </a:pPr>
            <a:endParaRPr lang="en-US"/>
          </a:p>
          <a:p>
            <a:pPr algn="ctr">
              <a:defRPr sz="2400" b="1"/>
            </a:pPr>
            <a:r>
              <a:rPr lang="en-US"/>
              <a:t>Readiness, Relevance, Relationships</a:t>
            </a:r>
          </a:p>
          <a:p>
            <a:pPr algn="ctr">
              <a:defRPr sz="2400" b="1"/>
            </a:pPr>
            <a:r>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p:nvPr/>
        </p:nvSpPr>
        <p:spPr>
          <a:xfrm>
            <a:off x="4493941" y="3073258"/>
            <a:ext cx="1860" cy="3200400"/>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4" name="Shape 374"/>
          <p:cNvSpPr/>
          <p:nvPr/>
        </p:nvSpPr>
        <p:spPr>
          <a:xfrm>
            <a:off x="148220" y="3002088"/>
            <a:ext cx="8834155"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75" name="Shape 375"/>
          <p:cNvSpPr/>
          <p:nvPr/>
        </p:nvSpPr>
        <p:spPr>
          <a:xfrm>
            <a:off x="0" y="462457"/>
            <a:ext cx="9144000"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lvl1pPr algn="ctr">
              <a:defRPr sz="3200"/>
            </a:lvl1pPr>
          </a:lstStyle>
          <a:p>
            <a:r>
              <a:rPr lang="en-US" sz="2400">
                <a:latin typeface="Arial"/>
                <a:cs typeface="Arial"/>
              </a:rPr>
              <a:t>Hospital Corpsman Trauma Training </a:t>
            </a:r>
            <a:r>
              <a:rPr sz="2400">
                <a:latin typeface="Arial"/>
                <a:cs typeface="Arial"/>
              </a:rPr>
              <a:t>(</a:t>
            </a:r>
            <a:r>
              <a:rPr lang="en-US" sz="2400">
                <a:latin typeface="Arial"/>
                <a:cs typeface="Arial"/>
              </a:rPr>
              <a:t>HMTT) / </a:t>
            </a:r>
            <a:endParaRPr lang="en-US" sz="2400">
              <a:latin typeface="Arial" panose="020B0604020202020204" pitchFamily="34" charset="0"/>
              <a:cs typeface="Arial" panose="020B0604020202020204" pitchFamily="34" charset="0"/>
            </a:endParaRPr>
          </a:p>
          <a:p>
            <a:r>
              <a:rPr lang="en-US" sz="2400">
                <a:latin typeface="Arial"/>
                <a:cs typeface="Arial"/>
              </a:rPr>
              <a:t>Training Navy Trauma Center Philadelphia (UPENN)</a:t>
            </a:r>
            <a:endParaRPr lang="en-US" sz="2400">
              <a:latin typeface="Arial" panose="020B0604020202020204" pitchFamily="34" charset="0"/>
              <a:cs typeface="Arial" panose="020B0604020202020204" pitchFamily="34" charset="0"/>
            </a:endParaRPr>
          </a:p>
        </p:txBody>
      </p:sp>
      <p:sp>
        <p:nvSpPr>
          <p:cNvPr id="377" name="Shape 377"/>
          <p:cNvSpPr/>
          <p:nvPr/>
        </p:nvSpPr>
        <p:spPr>
          <a:xfrm>
            <a:off x="148219" y="1573643"/>
            <a:ext cx="8834155" cy="1477328"/>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p>
            <a:pPr>
              <a:defRPr b="1"/>
            </a:pPr>
            <a:r>
              <a:rPr lang="en-US">
                <a:latin typeface="Arial"/>
                <a:cs typeface="Arial"/>
              </a:rPr>
              <a:t>Mission</a:t>
            </a:r>
            <a:r>
              <a:rPr b="0">
                <a:latin typeface="Arial"/>
                <a:cs typeface="Arial"/>
              </a:rPr>
              <a:t>:</a:t>
            </a:r>
            <a:r>
              <a:rPr lang="en-US">
                <a:latin typeface="Arial"/>
                <a:cs typeface="Arial"/>
              </a:rPr>
              <a:t> </a:t>
            </a:r>
            <a:r>
              <a:rPr b="0">
                <a:latin typeface="Arial"/>
                <a:cs typeface="Arial"/>
              </a:rPr>
              <a:t> </a:t>
            </a:r>
            <a:r>
              <a:rPr lang="en-US" b="0">
                <a:latin typeface="Arial"/>
                <a:cs typeface="Arial"/>
              </a:rPr>
              <a:t>To provide enhanced, real-world trauma expe</a:t>
            </a:r>
            <a:r>
              <a:rPr lang="en-US" b="1">
                <a:latin typeface="Arial"/>
                <a:cs typeface="Arial"/>
              </a:rPr>
              <a:t>rience </a:t>
            </a:r>
            <a:r>
              <a:rPr lang="en-US" b="0">
                <a:latin typeface="Arial"/>
                <a:cs typeface="Arial"/>
              </a:rPr>
              <a:t>for Navy hospital corpsmen, who provide advanced life-saving care to Sailors and Marines in the field through innovative partnerships with private-sector health systems.</a:t>
            </a:r>
            <a:endParaRPr lang="en-US">
              <a:latin typeface="Arial" panose="020B0604020202020204" pitchFamily="34" charset="0"/>
              <a:cs typeface="Arial" panose="020B0604020202020204" pitchFamily="34" charset="0"/>
            </a:endParaRPr>
          </a:p>
          <a:p>
            <a:pPr>
              <a:defRPr b="1"/>
            </a:pPr>
            <a:r>
              <a:rPr>
                <a:latin typeface="Arial" panose="020B0604020202020204" pitchFamily="34" charset="0"/>
                <a:cs typeface="Arial" panose="020B0604020202020204" pitchFamily="34" charset="0"/>
              </a:rPr>
              <a:t>Location</a:t>
            </a:r>
            <a:r>
              <a:rPr lang="en-US">
                <a:latin typeface="Arial" panose="020B0604020202020204" pitchFamily="34" charset="0"/>
                <a:cs typeface="Arial" panose="020B0604020202020204" pitchFamily="34" charset="0"/>
              </a:rPr>
              <a:t>s</a:t>
            </a:r>
            <a:r>
              <a:rPr b="0">
                <a:latin typeface="Arial" panose="020B0604020202020204" pitchFamily="34" charset="0"/>
                <a:cs typeface="Arial" panose="020B0604020202020204" pitchFamily="34" charset="0"/>
              </a:rPr>
              <a:t>:  </a:t>
            </a:r>
            <a:r>
              <a:rPr lang="en-US" b="0">
                <a:latin typeface="Arial" panose="020B0604020202020204" pitchFamily="34" charset="0"/>
                <a:cs typeface="Arial" panose="020B0604020202020204" pitchFamily="34" charset="0"/>
              </a:rPr>
              <a:t>Chicago, IL; Cleveland, OH; Jacksonville, FL; Raleigh, NC; Philadelphia, PA</a:t>
            </a:r>
            <a:endParaRPr>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81" r="9875"/>
          <a:stretch/>
        </p:blipFill>
        <p:spPr>
          <a:xfrm>
            <a:off x="143839" y="3167068"/>
            <a:ext cx="4217348" cy="310896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224" r="5037"/>
          <a:stretch/>
        </p:blipFill>
        <p:spPr>
          <a:xfrm>
            <a:off x="4628556" y="3164698"/>
            <a:ext cx="4353819" cy="3108960"/>
          </a:xfrm>
          <a:prstGeom prst="rect">
            <a:avLst/>
          </a:prstGeom>
        </p:spPr>
      </p:pic>
    </p:spTree>
    <p:extLst>
      <p:ext uri="{BB962C8B-B14F-4D97-AF65-F5344CB8AC3E}">
        <p14:creationId xmlns:p14="http://schemas.microsoft.com/office/powerpoint/2010/main" val="378323515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 name="image19.png"/>
          <p:cNvPicPr>
            <a:picLocks noChangeAspect="1"/>
          </p:cNvPicPr>
          <p:nvPr/>
        </p:nvPicPr>
        <p:blipFill>
          <a:blip r:embed="rId3"/>
          <a:stretch>
            <a:fillRect/>
          </a:stretch>
        </p:blipFill>
        <p:spPr>
          <a:xfrm>
            <a:off x="7175385" y="3380842"/>
            <a:ext cx="1343369" cy="1275417"/>
          </a:xfrm>
          <a:prstGeom prst="rect">
            <a:avLst/>
          </a:prstGeom>
          <a:ln w="12700">
            <a:miter lim="400000"/>
          </a:ln>
        </p:spPr>
      </p:pic>
      <p:pic>
        <p:nvPicPr>
          <p:cNvPr id="413" name="image20.jpg"/>
          <p:cNvPicPr>
            <a:picLocks noChangeAspect="1"/>
          </p:cNvPicPr>
          <p:nvPr/>
        </p:nvPicPr>
        <p:blipFill rotWithShape="1">
          <a:blip r:embed="rId4"/>
          <a:srcRect b="4454"/>
          <a:stretch/>
        </p:blipFill>
        <p:spPr>
          <a:xfrm>
            <a:off x="506880" y="4857330"/>
            <a:ext cx="1530166" cy="1395266"/>
          </a:xfrm>
          <a:prstGeom prst="rect">
            <a:avLst/>
          </a:prstGeom>
          <a:ln w="12700">
            <a:miter lim="400000"/>
          </a:ln>
        </p:spPr>
      </p:pic>
      <p:pic>
        <p:nvPicPr>
          <p:cNvPr id="414" name="image21.jpg"/>
          <p:cNvPicPr>
            <a:picLocks noChangeAspect="1"/>
          </p:cNvPicPr>
          <p:nvPr/>
        </p:nvPicPr>
        <p:blipFill>
          <a:blip r:embed="rId5"/>
          <a:stretch>
            <a:fillRect/>
          </a:stretch>
        </p:blipFill>
        <p:spPr>
          <a:xfrm>
            <a:off x="4676353" y="789430"/>
            <a:ext cx="1294792" cy="1295644"/>
          </a:xfrm>
          <a:prstGeom prst="rect">
            <a:avLst/>
          </a:prstGeom>
          <a:ln w="12700">
            <a:miter lim="400000"/>
          </a:ln>
        </p:spPr>
      </p:pic>
      <p:pic>
        <p:nvPicPr>
          <p:cNvPr id="415" name="image22.png"/>
          <p:cNvPicPr>
            <a:picLocks noChangeAspect="1"/>
          </p:cNvPicPr>
          <p:nvPr/>
        </p:nvPicPr>
        <p:blipFill>
          <a:blip r:embed="rId6"/>
          <a:stretch>
            <a:fillRect/>
          </a:stretch>
        </p:blipFill>
        <p:spPr>
          <a:xfrm>
            <a:off x="5556876" y="4928620"/>
            <a:ext cx="1323976" cy="1323976"/>
          </a:xfrm>
          <a:prstGeom prst="rect">
            <a:avLst/>
          </a:prstGeom>
          <a:ln w="12700">
            <a:miter lim="400000"/>
          </a:ln>
        </p:spPr>
      </p:pic>
      <p:sp>
        <p:nvSpPr>
          <p:cNvPr id="416" name="Shape 416"/>
          <p:cNvSpPr>
            <a:spLocks noGrp="1"/>
          </p:cNvSpPr>
          <p:nvPr>
            <p:ph type="title"/>
          </p:nvPr>
        </p:nvSpPr>
        <p:spPr>
          <a:xfrm>
            <a:off x="228600" y="228601"/>
            <a:ext cx="8686800" cy="1143001"/>
          </a:xfrm>
          <a:prstGeom prst="rect">
            <a:avLst/>
          </a:prstGeom>
        </p:spPr>
        <p:txBody>
          <a:bodyPr/>
          <a:lstStyle>
            <a:lvl1pPr>
              <a:defRPr sz="3200"/>
            </a:lvl1pPr>
          </a:lstStyle>
          <a:p>
            <a:r>
              <a:rPr>
                <a:latin typeface="Arial" panose="020B0604020202020204" pitchFamily="34" charset="0"/>
                <a:cs typeface="Arial" panose="020B0604020202020204" pitchFamily="34" charset="0"/>
              </a:rPr>
              <a:t>Customers</a:t>
            </a:r>
          </a:p>
        </p:txBody>
      </p:sp>
      <p:pic>
        <p:nvPicPr>
          <p:cNvPr id="417" name="image23.png"/>
          <p:cNvPicPr>
            <a:picLocks noChangeAspect="1"/>
          </p:cNvPicPr>
          <p:nvPr/>
        </p:nvPicPr>
        <p:blipFill>
          <a:blip r:embed="rId7"/>
          <a:stretch>
            <a:fillRect/>
          </a:stretch>
        </p:blipFill>
        <p:spPr>
          <a:xfrm>
            <a:off x="3829825" y="4829825"/>
            <a:ext cx="1494699" cy="1524001"/>
          </a:xfrm>
          <a:prstGeom prst="rect">
            <a:avLst/>
          </a:prstGeom>
          <a:ln w="12700">
            <a:miter lim="400000"/>
          </a:ln>
        </p:spPr>
      </p:pic>
      <p:pic>
        <p:nvPicPr>
          <p:cNvPr id="419" name="image25.jpg"/>
          <p:cNvPicPr>
            <a:picLocks noChangeAspect="1"/>
          </p:cNvPicPr>
          <p:nvPr/>
        </p:nvPicPr>
        <p:blipFill>
          <a:blip r:embed="rId8"/>
          <a:stretch>
            <a:fillRect/>
          </a:stretch>
        </p:blipFill>
        <p:spPr>
          <a:xfrm>
            <a:off x="7113204" y="4916598"/>
            <a:ext cx="1368080" cy="1348020"/>
          </a:xfrm>
          <a:prstGeom prst="rect">
            <a:avLst/>
          </a:prstGeom>
          <a:ln w="12700">
            <a:miter lim="400000"/>
          </a:ln>
        </p:spPr>
      </p:pic>
      <p:pic>
        <p:nvPicPr>
          <p:cNvPr id="420" name="image26.png"/>
          <p:cNvPicPr>
            <a:picLocks noChangeAspect="1"/>
          </p:cNvPicPr>
          <p:nvPr/>
        </p:nvPicPr>
        <p:blipFill>
          <a:blip r:embed="rId9"/>
          <a:stretch>
            <a:fillRect/>
          </a:stretch>
        </p:blipFill>
        <p:spPr>
          <a:xfrm>
            <a:off x="2312751" y="4972346"/>
            <a:ext cx="1284722" cy="1292272"/>
          </a:xfrm>
          <a:prstGeom prst="rect">
            <a:avLst/>
          </a:prstGeom>
          <a:ln w="12700">
            <a:miter lim="400000"/>
          </a:ln>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98878" y="3380843"/>
            <a:ext cx="1343369" cy="1350920"/>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7555" y="3344541"/>
            <a:ext cx="1343369" cy="1348020"/>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65521" y="3344541"/>
            <a:ext cx="1408760" cy="1423988"/>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79546" y="1846913"/>
            <a:ext cx="1384907" cy="1423988"/>
          </a:xfrm>
          <a:prstGeom prst="rect">
            <a:avLst/>
          </a:prstGeom>
        </p:spPr>
      </p:pic>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97854" y="1971111"/>
            <a:ext cx="1395862" cy="1323976"/>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08609" y="1932431"/>
            <a:ext cx="1384907" cy="1323976"/>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9510" y="3409077"/>
            <a:ext cx="1384907" cy="1376573"/>
          </a:xfrm>
          <a:prstGeom prst="rect">
            <a:avLst/>
          </a:prstGeom>
        </p:spPr>
      </p:pic>
      <p:pic>
        <p:nvPicPr>
          <p:cNvPr id="11" name="Picture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64193" y="850224"/>
            <a:ext cx="1297356" cy="1297356"/>
          </a:xfrm>
          <a:prstGeom prst="rect">
            <a:avLst/>
          </a:prstGeom>
        </p:spPr>
      </p:pic>
    </p:spTree>
    <p:extLst>
      <p:ext uri="{BB962C8B-B14F-4D97-AF65-F5344CB8AC3E}">
        <p14:creationId xmlns:p14="http://schemas.microsoft.com/office/powerpoint/2010/main" val="150596310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82194" y="6172183"/>
            <a:ext cx="8979614" cy="567664"/>
          </a:xfrm>
          <a:solidFill>
            <a:schemeClr val="tx1"/>
          </a:solidFill>
        </p:spPr>
        <p:txBody>
          <a:bodyPr>
            <a:noAutofit/>
          </a:bodyPr>
          <a:lstStyle/>
          <a:p>
            <a:pPr algn="ctr"/>
            <a:r>
              <a:rPr lang="en-US" sz="3200">
                <a:solidFill>
                  <a:schemeClr val="bg1"/>
                </a:solidFill>
              </a:rPr>
              <a:t>Questions?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4" y="82193"/>
            <a:ext cx="8979614" cy="5980677"/>
          </a:xfrm>
          <a:prstGeom prst="rect">
            <a:avLst/>
          </a:prstGeom>
        </p:spPr>
      </p:pic>
    </p:spTree>
    <p:extLst>
      <p:ext uri="{BB962C8B-B14F-4D97-AF65-F5344CB8AC3E}">
        <p14:creationId xmlns:p14="http://schemas.microsoft.com/office/powerpoint/2010/main" val="10845210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2935056" y="5144085"/>
            <a:ext cx="3273886" cy="1026740"/>
          </a:xfrm>
          <a:prstGeom prst="rect">
            <a:avLst/>
          </a:prstGeom>
          <a:ln w="12700">
            <a:miter lim="400000"/>
          </a:ln>
          <a:extLst>
            <a:ext uri="{C572A759-6A51-4108-AA02-DFA0A04FC94B}">
              <ma14:wrappingTextBoxFlag xmlns:ma14="http://schemas.microsoft.com/office/mac/drawingml/2011/main" xmlns="" val="1"/>
            </a:ext>
          </a:extLst>
        </p:spPr>
        <p:txBody>
          <a:bodyPr wrap="square" lIns="51205" tIns="51205" rIns="51205" bIns="51205">
            <a:spAutoFit/>
          </a:bodyPr>
          <a:lstStyle/>
          <a:p>
            <a:pPr algn="ctr">
              <a:defRPr sz="1600" b="1"/>
            </a:pPr>
            <a:r>
              <a:rPr sz="2000" dirty="0"/>
              <a:t>CAPT </a:t>
            </a:r>
            <a:r>
              <a:rPr lang="en-US" sz="2000" dirty="0"/>
              <a:t>Kimberly Toone</a:t>
            </a:r>
          </a:p>
          <a:p>
            <a:pPr algn="ctr">
              <a:defRPr sz="1600" b="1"/>
            </a:pPr>
            <a:r>
              <a:rPr lang="en-US" sz="2000" dirty="0"/>
              <a:t>Medical Corps </a:t>
            </a:r>
            <a:endParaRPr sz="2000" dirty="0"/>
          </a:p>
          <a:p>
            <a:pPr algn="ctr">
              <a:defRPr sz="1600" b="1"/>
            </a:pPr>
            <a:r>
              <a:rPr sz="2000" dirty="0"/>
              <a:t>Commanding Officer</a:t>
            </a:r>
          </a:p>
        </p:txBody>
      </p:sp>
      <p:sp>
        <p:nvSpPr>
          <p:cNvPr id="254" name="Shape 254"/>
          <p:cNvSpPr/>
          <p:nvPr/>
        </p:nvSpPr>
        <p:spPr>
          <a:xfrm>
            <a:off x="182992" y="5244720"/>
            <a:ext cx="2752064" cy="1026740"/>
          </a:xfrm>
          <a:prstGeom prst="rect">
            <a:avLst/>
          </a:prstGeom>
          <a:ln w="12700">
            <a:miter lim="400000"/>
          </a:ln>
          <a:extLst>
            <a:ext uri="{C572A759-6A51-4108-AA02-DFA0A04FC94B}">
              <ma14:wrappingTextBoxFlag xmlns:ma14="http://schemas.microsoft.com/office/mac/drawingml/2011/main" xmlns="" val="1"/>
            </a:ext>
          </a:extLst>
        </p:spPr>
        <p:txBody>
          <a:bodyPr wrap="square" lIns="51205" tIns="51205" rIns="51205" bIns="51205" anchor="t">
            <a:spAutoFit/>
          </a:bodyPr>
          <a:lstStyle/>
          <a:p>
            <a:pPr algn="ctr">
              <a:defRPr sz="1600" b="1"/>
            </a:pPr>
            <a:r>
              <a:rPr lang="en-US" sz="2000" dirty="0"/>
              <a:t>CAPT Tracy Isaac</a:t>
            </a:r>
          </a:p>
          <a:p>
            <a:pPr algn="ctr">
              <a:defRPr sz="1600" b="1"/>
            </a:pPr>
            <a:r>
              <a:rPr lang="en-US" sz="2000" dirty="0"/>
              <a:t>Nurse Corps</a:t>
            </a:r>
            <a:endParaRPr sz="2000" dirty="0"/>
          </a:p>
          <a:p>
            <a:pPr algn="ctr">
              <a:defRPr sz="1600" b="1"/>
            </a:pPr>
            <a:r>
              <a:rPr sz="2000" dirty="0"/>
              <a:t>Executive Officer</a:t>
            </a:r>
          </a:p>
        </p:txBody>
      </p:sp>
      <p:sp>
        <p:nvSpPr>
          <p:cNvPr id="255" name="Shape 255"/>
          <p:cNvSpPr/>
          <p:nvPr/>
        </p:nvSpPr>
        <p:spPr>
          <a:xfrm>
            <a:off x="6012065" y="5338408"/>
            <a:ext cx="2925897" cy="718963"/>
          </a:xfrm>
          <a:prstGeom prst="rect">
            <a:avLst/>
          </a:prstGeom>
          <a:ln w="12700">
            <a:miter lim="400000"/>
          </a:ln>
          <a:extLst>
            <a:ext uri="{C572A759-6A51-4108-AA02-DFA0A04FC94B}">
              <ma14:wrappingTextBoxFlag xmlns:ma14="http://schemas.microsoft.com/office/mac/drawingml/2011/main" xmlns="" val="1"/>
            </a:ext>
          </a:extLst>
        </p:spPr>
        <p:txBody>
          <a:bodyPr wrap="square" lIns="51205" tIns="51205" rIns="51205" bIns="51205">
            <a:spAutoFit/>
          </a:bodyPr>
          <a:lstStyle/>
          <a:p>
            <a:pPr algn="ctr">
              <a:defRPr sz="1600" b="1"/>
            </a:pPr>
            <a:r>
              <a:rPr sz="2000" dirty="0"/>
              <a:t>HMCM </a:t>
            </a:r>
            <a:r>
              <a:rPr lang="en-US" sz="2000" dirty="0"/>
              <a:t>(SW/AW) CJ Eison</a:t>
            </a:r>
            <a:endParaRPr sz="2000" dirty="0"/>
          </a:p>
          <a:p>
            <a:pPr algn="ctr">
              <a:defRPr sz="1600" b="1"/>
            </a:pPr>
            <a:r>
              <a:rPr sz="2000" dirty="0"/>
              <a:t>Command </a:t>
            </a:r>
            <a:r>
              <a:rPr lang="en-US" sz="2000" dirty="0"/>
              <a:t>Master Chief  </a:t>
            </a:r>
            <a:endParaRPr sz="2000" dirty="0"/>
          </a:p>
        </p:txBody>
      </p:sp>
      <p:sp>
        <p:nvSpPr>
          <p:cNvPr id="256" name="Shape 256"/>
          <p:cNvSpPr>
            <a:spLocks noGrp="1"/>
          </p:cNvSpPr>
          <p:nvPr>
            <p:ph type="title"/>
          </p:nvPr>
        </p:nvSpPr>
        <p:spPr>
          <a:xfrm>
            <a:off x="-107772" y="485092"/>
            <a:ext cx="9049759" cy="1347322"/>
          </a:xfrm>
          <a:prstGeom prst="rect">
            <a:avLst/>
          </a:prstGeom>
        </p:spPr>
        <p:txBody>
          <a:bodyPr/>
          <a:lstStyle>
            <a:lvl1pPr>
              <a:defRPr sz="3600"/>
            </a:lvl1pPr>
          </a:lstStyle>
          <a:p>
            <a:r>
              <a:t>Leadership Triad</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103322" y="1630330"/>
            <a:ext cx="2834640" cy="3543522"/>
          </a:xfrm>
          <a:prstGeom prst="rect">
            <a:avLst/>
          </a:prstGeom>
        </p:spPr>
      </p:pic>
      <p:pic>
        <p:nvPicPr>
          <p:cNvPr id="5" name="Picture 5" descr="Photo - Isaac.JPG">
            <a:extLst>
              <a:ext uri="{FF2B5EF4-FFF2-40B4-BE49-F238E27FC236}">
                <a16:creationId xmlns:a16="http://schemas.microsoft.com/office/drawing/2014/main" id="{7FA93700-5AB2-67B2-5A61-DCAD3E251CA6}"/>
              </a:ext>
            </a:extLst>
          </p:cNvPr>
          <p:cNvPicPr>
            <a:picLocks noChangeAspect="1"/>
          </p:cNvPicPr>
          <p:nvPr/>
        </p:nvPicPr>
        <p:blipFill>
          <a:blip r:embed="rId5"/>
          <a:stretch>
            <a:fillRect/>
          </a:stretch>
        </p:blipFill>
        <p:spPr>
          <a:xfrm>
            <a:off x="202012" y="1630330"/>
            <a:ext cx="2779776" cy="3474720"/>
          </a:xfrm>
          <a:prstGeom prst="rect">
            <a:avLst/>
          </a:prstGeom>
        </p:spPr>
      </p:pic>
      <p:pic>
        <p:nvPicPr>
          <p:cNvPr id="6" name="Picture 5" descr="A picture containing person, person, suit, dressed&#10;&#10;Description automatically generated">
            <a:extLst>
              <a:ext uri="{FF2B5EF4-FFF2-40B4-BE49-F238E27FC236}">
                <a16:creationId xmlns:a16="http://schemas.microsoft.com/office/drawing/2014/main" id="{C76000DD-39DE-48C0-989D-400A4DE802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5235" y="1482287"/>
            <a:ext cx="2834640" cy="3543300"/>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p:nvPr/>
        </p:nvSpPr>
        <p:spPr>
          <a:xfrm>
            <a:off x="3057384" y="316257"/>
            <a:ext cx="2743200" cy="338554"/>
          </a:xfrm>
          <a:prstGeom prst="rect">
            <a:avLst/>
          </a:prstGeom>
          <a:ln w="57150">
            <a:solidFill>
              <a:schemeClr val="accent1"/>
            </a:solidFill>
          </a:ln>
          <a:extLst>
            <a:ext uri="{C572A759-6A51-4108-AA02-DFA0A04FC94B}">
              <ma14:wrappingTextBoxFlag xmlns:ma14="http://schemas.microsoft.com/office/mac/drawingml/2011/main" xmlns="" val="1"/>
            </a:ext>
          </a:extLst>
        </p:spPr>
        <p:txBody>
          <a:bodyPr lIns="45719" rIns="45719" anchor="ctr">
            <a:spAutoFit/>
          </a:bodyPr>
          <a:lstStyle>
            <a:lvl1pPr algn="ctr"/>
          </a:lstStyle>
          <a:p>
            <a:r>
              <a:rPr sz="1600" b="1"/>
              <a:t>COMMANDING OFFICER</a:t>
            </a:r>
          </a:p>
        </p:txBody>
      </p:sp>
      <p:sp>
        <p:nvSpPr>
          <p:cNvPr id="305" name="Shape 305"/>
          <p:cNvSpPr/>
          <p:nvPr/>
        </p:nvSpPr>
        <p:spPr>
          <a:xfrm>
            <a:off x="6179909" y="529042"/>
            <a:ext cx="1984550" cy="584775"/>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lIns="45719" rIns="45719" anchor="b">
            <a:spAutoFit/>
          </a:bodyPr>
          <a:lstStyle/>
          <a:p>
            <a:pPr algn="ctr">
              <a:defRPr sz="1400"/>
            </a:pPr>
            <a:r>
              <a:rPr sz="1600" b="1"/>
              <a:t>COMMAND </a:t>
            </a:r>
            <a:r>
              <a:rPr lang="en-US" sz="1600" b="1"/>
              <a:t>MASTER CHIEF</a:t>
            </a:r>
            <a:endParaRPr sz="1600" b="1"/>
          </a:p>
        </p:txBody>
      </p:sp>
      <p:sp>
        <p:nvSpPr>
          <p:cNvPr id="307" name="Shape 307"/>
          <p:cNvSpPr/>
          <p:nvPr/>
        </p:nvSpPr>
        <p:spPr>
          <a:xfrm>
            <a:off x="4634233" y="1670310"/>
            <a:ext cx="4156709" cy="892552"/>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p>
            <a:pPr algn="ctr">
              <a:defRPr sz="1200"/>
            </a:pPr>
            <a:r>
              <a:rPr sz="1200"/>
              <a:t>Officer in Charge </a:t>
            </a:r>
          </a:p>
          <a:p>
            <a:pPr algn="ctr">
              <a:defRPr sz="1200"/>
            </a:pPr>
            <a:r>
              <a:rPr lang="en-US" sz="1400" b="1"/>
              <a:t>NAVAL EXPEDITIONARY MEDICAL </a:t>
            </a:r>
          </a:p>
          <a:p>
            <a:pPr algn="ctr">
              <a:defRPr sz="1200"/>
            </a:pPr>
            <a:r>
              <a:rPr lang="en-US" sz="1400" b="1"/>
              <a:t>TRAINING INSTITUTE </a:t>
            </a:r>
            <a:r>
              <a:rPr lang="en-US" sz="1200" b="1"/>
              <a:t>(NEMTI)</a:t>
            </a:r>
          </a:p>
          <a:p>
            <a:pPr algn="ctr">
              <a:defRPr sz="1200"/>
            </a:pPr>
            <a:r>
              <a:rPr lang="en-US" sz="1200"/>
              <a:t> </a:t>
            </a:r>
            <a:r>
              <a:rPr sz="1200"/>
              <a:t>Camp Pendleton, CA</a:t>
            </a:r>
          </a:p>
        </p:txBody>
      </p:sp>
      <p:sp>
        <p:nvSpPr>
          <p:cNvPr id="308" name="Shape 308"/>
          <p:cNvSpPr/>
          <p:nvPr/>
        </p:nvSpPr>
        <p:spPr>
          <a:xfrm>
            <a:off x="4634233" y="2857031"/>
            <a:ext cx="4156709" cy="861774"/>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p>
            <a:pPr algn="ctr">
              <a:defRPr sz="1200"/>
            </a:pPr>
            <a:r>
              <a:rPr sz="1200"/>
              <a:t>Officer in Charge </a:t>
            </a:r>
          </a:p>
          <a:p>
            <a:pPr algn="ctr">
              <a:defRPr sz="1200"/>
            </a:pPr>
            <a:r>
              <a:rPr lang="en-US" sz="1400" b="1"/>
              <a:t>NAVAL SURVIVAL TRAINING INSTITUTE</a:t>
            </a:r>
          </a:p>
          <a:p>
            <a:pPr algn="ctr">
              <a:defRPr sz="1200"/>
            </a:pPr>
            <a:r>
              <a:rPr lang="en-US" sz="1200" b="1"/>
              <a:t>(NSTI)</a:t>
            </a:r>
          </a:p>
          <a:p>
            <a:pPr algn="ctr">
              <a:defRPr sz="1200"/>
            </a:pPr>
            <a:r>
              <a:rPr sz="1200"/>
              <a:t>Pensacola, FL</a:t>
            </a:r>
          </a:p>
        </p:txBody>
      </p:sp>
      <p:sp>
        <p:nvSpPr>
          <p:cNvPr id="309" name="Shape 309"/>
          <p:cNvSpPr/>
          <p:nvPr/>
        </p:nvSpPr>
        <p:spPr>
          <a:xfrm>
            <a:off x="4624848" y="3981073"/>
            <a:ext cx="4156709" cy="861774"/>
          </a:xfrm>
          <a:prstGeom prst="rect">
            <a:avLst/>
          </a:prstGeom>
          <a:ln w="38100">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p>
            <a:pPr algn="ctr">
              <a:defRPr sz="1200"/>
            </a:pPr>
            <a:r>
              <a:rPr sz="1200"/>
              <a:t>Officer in Charge </a:t>
            </a:r>
          </a:p>
          <a:p>
            <a:pPr algn="ctr">
              <a:defRPr sz="1200"/>
            </a:pPr>
            <a:r>
              <a:rPr lang="en-US" sz="1400" b="1"/>
              <a:t>NAVAL AEROSPACE MEDICAL INSTITUTE</a:t>
            </a:r>
          </a:p>
          <a:p>
            <a:pPr algn="ctr">
              <a:defRPr sz="1200"/>
            </a:pPr>
            <a:r>
              <a:rPr lang="en-US" sz="1200" b="1"/>
              <a:t>(NAMI) </a:t>
            </a:r>
          </a:p>
          <a:p>
            <a:pPr algn="ctr">
              <a:defRPr sz="1200"/>
            </a:pPr>
            <a:r>
              <a:rPr sz="1200"/>
              <a:t>Pensacola, FL</a:t>
            </a:r>
            <a:endParaRPr lang="en-US" sz="1200"/>
          </a:p>
        </p:txBody>
      </p:sp>
      <p:sp>
        <p:nvSpPr>
          <p:cNvPr id="310" name="Shape 310"/>
          <p:cNvSpPr/>
          <p:nvPr/>
        </p:nvSpPr>
        <p:spPr>
          <a:xfrm>
            <a:off x="423155" y="5335920"/>
            <a:ext cx="3749039" cy="892552"/>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p>
            <a:pPr algn="ctr">
              <a:defRPr sz="1200"/>
            </a:pPr>
            <a:r>
              <a:rPr sz="1200"/>
              <a:t>Officer in Charge </a:t>
            </a:r>
          </a:p>
          <a:p>
            <a:pPr algn="ctr">
              <a:defRPr sz="1200"/>
            </a:pPr>
            <a:r>
              <a:rPr lang="en-US" sz="1400" b="1"/>
              <a:t>NAVAL SPECIAL OPERATIONS</a:t>
            </a:r>
          </a:p>
          <a:p>
            <a:pPr algn="ctr">
              <a:defRPr sz="1200"/>
            </a:pPr>
            <a:r>
              <a:rPr lang="en-US" sz="1400" b="1"/>
              <a:t>MEDICAL INSTITUTE </a:t>
            </a:r>
            <a:r>
              <a:rPr lang="en-US" sz="1200" b="1"/>
              <a:t>(NSOMI) </a:t>
            </a:r>
          </a:p>
          <a:p>
            <a:pPr algn="ctr">
              <a:defRPr sz="1200"/>
            </a:pPr>
            <a:r>
              <a:rPr sz="1200"/>
              <a:t>FT Bragg, NC</a:t>
            </a:r>
          </a:p>
        </p:txBody>
      </p:sp>
      <p:sp>
        <p:nvSpPr>
          <p:cNvPr id="311" name="Shape 311"/>
          <p:cNvSpPr/>
          <p:nvPr/>
        </p:nvSpPr>
        <p:spPr>
          <a:xfrm>
            <a:off x="423155" y="4387778"/>
            <a:ext cx="3739654" cy="861774"/>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wrap="square" lIns="45719" tIns="45720" rIns="45719" bIns="45720" anchor="t">
            <a:spAutoFit/>
          </a:bodyPr>
          <a:lstStyle/>
          <a:p>
            <a:pPr algn="ctr">
              <a:defRPr sz="1200"/>
            </a:pPr>
            <a:r>
              <a:rPr sz="1200"/>
              <a:t>Officer in Charge</a:t>
            </a:r>
            <a:r>
              <a:rPr lang="en-US" sz="1200"/>
              <a:t> </a:t>
            </a:r>
            <a:endParaRPr lang="en-US"/>
          </a:p>
          <a:p>
            <a:pPr algn="ctr">
              <a:defRPr sz="1200"/>
            </a:pPr>
            <a:r>
              <a:rPr lang="en-US" sz="1400" b="1"/>
              <a:t>SURFACE WARFARE MEDICAL INSTITUTE</a:t>
            </a:r>
          </a:p>
          <a:p>
            <a:pPr algn="ctr">
              <a:defRPr sz="1200"/>
            </a:pPr>
            <a:r>
              <a:rPr lang="en-US" sz="1200" b="1"/>
              <a:t>(SWMI) </a:t>
            </a:r>
          </a:p>
          <a:p>
            <a:pPr algn="ctr">
              <a:defRPr sz="1200"/>
            </a:pPr>
            <a:r>
              <a:rPr sz="1200"/>
              <a:t>San Diego, CA</a:t>
            </a:r>
          </a:p>
        </p:txBody>
      </p:sp>
      <p:sp>
        <p:nvSpPr>
          <p:cNvPr id="312" name="Shape 312"/>
          <p:cNvSpPr/>
          <p:nvPr/>
        </p:nvSpPr>
        <p:spPr>
          <a:xfrm>
            <a:off x="4634233" y="5151215"/>
            <a:ext cx="4156709" cy="861774"/>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p>
            <a:pPr algn="ctr">
              <a:defRPr sz="1200"/>
            </a:pPr>
            <a:r>
              <a:rPr sz="1200"/>
              <a:t>Officer in Charge </a:t>
            </a:r>
          </a:p>
          <a:p>
            <a:pPr algn="ctr">
              <a:defRPr sz="1200"/>
            </a:pPr>
            <a:r>
              <a:rPr lang="en-US" sz="1400" b="1"/>
              <a:t>NAVAL UNDERSEA MEDICAL INSTITUTE</a:t>
            </a:r>
          </a:p>
          <a:p>
            <a:pPr algn="ctr">
              <a:defRPr sz="1200"/>
            </a:pPr>
            <a:r>
              <a:rPr lang="en-US" sz="1200" b="1"/>
              <a:t>(NUMI) </a:t>
            </a:r>
          </a:p>
          <a:p>
            <a:pPr algn="ctr">
              <a:defRPr sz="1200"/>
            </a:pPr>
            <a:r>
              <a:rPr sz="1200"/>
              <a:t>Groton, CT</a:t>
            </a:r>
          </a:p>
        </p:txBody>
      </p:sp>
      <p:sp>
        <p:nvSpPr>
          <p:cNvPr id="313" name="Shape 313"/>
          <p:cNvSpPr/>
          <p:nvPr/>
        </p:nvSpPr>
        <p:spPr>
          <a:xfrm>
            <a:off x="423155" y="1548321"/>
            <a:ext cx="3730269" cy="1415772"/>
          </a:xfrm>
          <a:prstGeom prst="rect">
            <a:avLst/>
          </a:prstGeom>
          <a:ln w="38100">
            <a:solidFill>
              <a:schemeClr val="accent1"/>
            </a:solidFill>
          </a:ln>
          <a:extLst>
            <a:ext uri="{C572A759-6A51-4108-AA02-DFA0A04FC94B}">
              <ma14:wrappingTextBoxFlag xmlns:ma14="http://schemas.microsoft.com/office/mac/drawingml/2011/main" xmlns="" val="1"/>
            </a:ext>
          </a:extLst>
        </p:spPr>
        <p:txBody>
          <a:bodyPr wrap="square" lIns="45719" tIns="45720" rIns="45719" bIns="45720" anchor="t">
            <a:spAutoFit/>
          </a:bodyPr>
          <a:lstStyle/>
          <a:p>
            <a:pPr algn="ctr">
              <a:defRPr sz="1200"/>
            </a:pPr>
            <a:r>
              <a:rPr lang="en-US" sz="1400" b="1"/>
              <a:t>NMOTC </a:t>
            </a:r>
            <a:r>
              <a:rPr sz="1400" b="1"/>
              <a:t>HEADQUARTERS </a:t>
            </a:r>
            <a:endParaRPr lang="en-US" sz="1400" b="1"/>
          </a:p>
          <a:p>
            <a:pPr algn="ctr">
              <a:defRPr sz="1200"/>
            </a:pPr>
            <a:r>
              <a:rPr sz="1200"/>
              <a:t>Director for Administration</a:t>
            </a:r>
            <a:r>
              <a:rPr lang="en-US" sz="1200"/>
              <a:t> (DFA)</a:t>
            </a:r>
          </a:p>
          <a:p>
            <a:pPr algn="ctr">
              <a:defRPr sz="1200"/>
            </a:pPr>
            <a:r>
              <a:rPr sz="1200"/>
              <a:t>Director</a:t>
            </a:r>
            <a:r>
              <a:rPr lang="en-US" sz="1200"/>
              <a:t> of </a:t>
            </a:r>
            <a:r>
              <a:rPr sz="1200"/>
              <a:t>Training</a:t>
            </a:r>
            <a:r>
              <a:rPr lang="en-US" sz="1200"/>
              <a:t> (DOT)/ Chief Nursing Officer (CNO)</a:t>
            </a:r>
            <a:endParaRPr sz="1200"/>
          </a:p>
          <a:p>
            <a:pPr algn="ctr">
              <a:tabLst>
                <a:tab pos="508000" algn="l"/>
              </a:tabLst>
              <a:defRPr sz="1200"/>
            </a:pPr>
            <a:r>
              <a:rPr sz="1200"/>
              <a:t>Director for Resource Management</a:t>
            </a:r>
            <a:r>
              <a:rPr lang="en-US" sz="1200"/>
              <a:t> (DRM)</a:t>
            </a:r>
          </a:p>
          <a:p>
            <a:pPr algn="ctr">
              <a:tabLst>
                <a:tab pos="508000" algn="l"/>
              </a:tabLst>
              <a:defRPr sz="1200"/>
            </a:pPr>
            <a:r>
              <a:rPr lang="en-US" sz="1200"/>
              <a:t>Director of Operations (DOO)</a:t>
            </a:r>
          </a:p>
          <a:p>
            <a:pPr algn="ctr">
              <a:tabLst>
                <a:tab pos="508000" algn="l"/>
              </a:tabLst>
              <a:defRPr sz="1200"/>
            </a:pPr>
            <a:r>
              <a:rPr lang="en-US" sz="1200"/>
              <a:t>Director for Trauma Programs (DTP)</a:t>
            </a:r>
          </a:p>
          <a:p>
            <a:pPr algn="ctr">
              <a:tabLst>
                <a:tab pos="508000" algn="l"/>
              </a:tabLst>
              <a:defRPr sz="1200"/>
            </a:pPr>
            <a:r>
              <a:rPr lang="en-US" sz="1200"/>
              <a:t>Pensacola, FL </a:t>
            </a:r>
            <a:endParaRPr sz="1200"/>
          </a:p>
        </p:txBody>
      </p:sp>
      <p:cxnSp>
        <p:nvCxnSpPr>
          <p:cNvPr id="314" name="Connector 314"/>
          <p:cNvCxnSpPr>
            <a:stCxn id="303" idx="2"/>
          </p:cNvCxnSpPr>
          <p:nvPr/>
        </p:nvCxnSpPr>
        <p:spPr>
          <a:xfrm>
            <a:off x="4428984" y="654811"/>
            <a:ext cx="0" cy="243624"/>
          </a:xfrm>
          <a:prstGeom prst="straightConnector1">
            <a:avLst/>
          </a:prstGeom>
          <a:ln>
            <a:solidFill>
              <a:srgbClr val="4A7EBB"/>
            </a:solidFill>
          </a:ln>
        </p:spPr>
      </p:cxnSp>
      <p:sp>
        <p:nvSpPr>
          <p:cNvPr id="316" name="Shape 316"/>
          <p:cNvSpPr/>
          <p:nvPr/>
        </p:nvSpPr>
        <p:spPr>
          <a:xfrm>
            <a:off x="4428984" y="992922"/>
            <a:ext cx="1" cy="784355"/>
          </a:xfrm>
          <a:prstGeom prst="line">
            <a:avLst/>
          </a:prstGeom>
          <a:ln>
            <a:solidFill>
              <a:srgbClr val="4A7EBB"/>
            </a:solidFill>
          </a:ln>
        </p:spPr>
        <p:txBody>
          <a:bodyPr lIns="45719" rIns="45719"/>
          <a:lstStyle/>
          <a:p>
            <a:endParaRPr/>
          </a:p>
        </p:txBody>
      </p:sp>
      <p:sp>
        <p:nvSpPr>
          <p:cNvPr id="304" name="Shape 304"/>
          <p:cNvSpPr/>
          <p:nvPr/>
        </p:nvSpPr>
        <p:spPr>
          <a:xfrm>
            <a:off x="3057384" y="1036903"/>
            <a:ext cx="2743200" cy="338554"/>
          </a:xfrm>
          <a:prstGeom prst="rect">
            <a:avLst/>
          </a:prstGeom>
          <a:solidFill>
            <a:schemeClr val="bg1">
              <a:lumMod val="95000"/>
            </a:schemeClr>
          </a:solidFill>
          <a:ln w="57150">
            <a:solidFill>
              <a:schemeClr val="accent1"/>
            </a:solidFill>
          </a:ln>
          <a:extLst>
            <a:ext uri="{C572A759-6A51-4108-AA02-DFA0A04FC94B}">
              <ma14:wrappingTextBoxFlag xmlns:ma14="http://schemas.microsoft.com/office/mac/drawingml/2011/main" xmlns="" val="1"/>
            </a:ext>
          </a:extLst>
        </p:spPr>
        <p:txBody>
          <a:bodyPr lIns="45719" rIns="45719" anchor="ctr">
            <a:spAutoFit/>
          </a:bodyPr>
          <a:lstStyle>
            <a:lvl1pPr algn="ctr"/>
          </a:lstStyle>
          <a:p>
            <a:r>
              <a:rPr sz="1600" b="1"/>
              <a:t>EXECUTIVE OFFICER</a:t>
            </a:r>
          </a:p>
        </p:txBody>
      </p:sp>
      <p:cxnSp>
        <p:nvCxnSpPr>
          <p:cNvPr id="6" name="Elbow Connector 5"/>
          <p:cNvCxnSpPr>
            <a:stCxn id="304" idx="2"/>
            <a:endCxn id="307" idx="1"/>
          </p:cNvCxnSpPr>
          <p:nvPr/>
        </p:nvCxnSpPr>
        <p:spPr>
          <a:xfrm rot="16200000" flipH="1">
            <a:off x="4161044" y="1643396"/>
            <a:ext cx="741129" cy="205249"/>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8" name="Elbow Connector 7"/>
          <p:cNvCxnSpPr>
            <a:stCxn id="304" idx="2"/>
            <a:endCxn id="308" idx="1"/>
          </p:cNvCxnSpPr>
          <p:nvPr/>
        </p:nvCxnSpPr>
        <p:spPr>
          <a:xfrm rot="16200000" flipH="1">
            <a:off x="3575378" y="2229062"/>
            <a:ext cx="1912461" cy="205249"/>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 name="Elbow Connector 9"/>
          <p:cNvCxnSpPr>
            <a:stCxn id="304" idx="2"/>
            <a:endCxn id="311" idx="3"/>
          </p:cNvCxnSpPr>
          <p:nvPr/>
        </p:nvCxnSpPr>
        <p:spPr>
          <a:xfrm rot="5400000">
            <a:off x="2574293" y="2963974"/>
            <a:ext cx="3443208" cy="266175"/>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4" name="Elbow Connector 13"/>
          <p:cNvCxnSpPr>
            <a:stCxn id="304" idx="2"/>
            <a:endCxn id="312" idx="1"/>
          </p:cNvCxnSpPr>
          <p:nvPr/>
        </p:nvCxnSpPr>
        <p:spPr>
          <a:xfrm rot="16200000" flipH="1">
            <a:off x="2428286" y="3376154"/>
            <a:ext cx="4206645" cy="205249"/>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6" name="Elbow Connector 15"/>
          <p:cNvCxnSpPr>
            <a:stCxn id="304" idx="2"/>
            <a:endCxn id="310" idx="3"/>
          </p:cNvCxnSpPr>
          <p:nvPr/>
        </p:nvCxnSpPr>
        <p:spPr>
          <a:xfrm rot="5400000">
            <a:off x="2097220" y="3450431"/>
            <a:ext cx="4406739" cy="256790"/>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96" name="Elbow Connector 295"/>
          <p:cNvCxnSpPr>
            <a:stCxn id="304" idx="2"/>
            <a:endCxn id="313" idx="3"/>
          </p:cNvCxnSpPr>
          <p:nvPr/>
        </p:nvCxnSpPr>
        <p:spPr>
          <a:xfrm rot="5400000">
            <a:off x="3850829" y="1678052"/>
            <a:ext cx="880750" cy="275560"/>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01" name="Elbow Connector 300"/>
          <p:cNvCxnSpPr>
            <a:stCxn id="303" idx="2"/>
            <a:endCxn id="304" idx="0"/>
          </p:cNvCxnSpPr>
          <p:nvPr/>
        </p:nvCxnSpPr>
        <p:spPr>
          <a:xfrm rot="5400000">
            <a:off x="4237938" y="845857"/>
            <a:ext cx="382092" cy="12700"/>
          </a:xfrm>
          <a:prstGeom prst="bentConnector3">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68" name="Elbow Connector 67"/>
          <p:cNvCxnSpPr>
            <a:stCxn id="303" idx="2"/>
            <a:endCxn id="305" idx="1"/>
          </p:cNvCxnSpPr>
          <p:nvPr/>
        </p:nvCxnSpPr>
        <p:spPr>
          <a:xfrm rot="16200000" flipH="1">
            <a:off x="5221137" y="-137343"/>
            <a:ext cx="166619" cy="1750925"/>
          </a:xfrm>
          <a:prstGeom prst="bentConnector2">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5" name="Shape 311"/>
          <p:cNvSpPr/>
          <p:nvPr/>
        </p:nvSpPr>
        <p:spPr>
          <a:xfrm>
            <a:off x="425295" y="3134303"/>
            <a:ext cx="3725987" cy="1169551"/>
          </a:xfrm>
          <a:prstGeom prst="rect">
            <a:avLst/>
          </a:prstGeom>
          <a:ln w="28575">
            <a:solidFill>
              <a:schemeClr val="accent1"/>
            </a:solidFill>
          </a:ln>
          <a:extLst>
            <a:ext uri="{C572A759-6A51-4108-AA02-DFA0A04FC94B}">
              <ma14:wrappingTextBoxFlag xmlns:ma14="http://schemas.microsoft.com/office/mac/drawingml/2011/main" xmlns="" val="1"/>
            </a:ext>
          </a:extLst>
        </p:spPr>
        <p:txBody>
          <a:bodyPr wrap="square" lIns="45719" tIns="45720" rIns="45719" bIns="45720" anchor="t">
            <a:spAutoFit/>
          </a:bodyPr>
          <a:lstStyle/>
          <a:p>
            <a:pPr algn="ctr">
              <a:defRPr sz="1200"/>
            </a:pPr>
            <a:r>
              <a:rPr lang="en-US" sz="1200"/>
              <a:t>Department Head</a:t>
            </a:r>
          </a:p>
          <a:p>
            <a:pPr algn="ctr">
              <a:defRPr sz="1200"/>
            </a:pPr>
            <a:r>
              <a:rPr lang="en-US" sz="1400" b="1"/>
              <a:t>HM TRAUMA TRAINING &amp; </a:t>
            </a:r>
          </a:p>
          <a:p>
            <a:pPr algn="ctr">
              <a:defRPr sz="1200"/>
            </a:pPr>
            <a:r>
              <a:rPr lang="en-US" sz="1400" b="1"/>
              <a:t>TRAINING NAVY TRAUMA CENTER</a:t>
            </a:r>
            <a:endParaRPr lang="en-US"/>
          </a:p>
          <a:p>
            <a:pPr algn="ctr">
              <a:defRPr sz="1200"/>
            </a:pPr>
            <a:endParaRPr lang="en-US" sz="600" b="1"/>
          </a:p>
          <a:p>
            <a:pPr algn="ctr">
              <a:defRPr sz="1200"/>
            </a:pPr>
            <a:r>
              <a:rPr lang="en-US" sz="1200"/>
              <a:t>Jacksonville, FL  /  Chicago, IL / Cleveland , OH / Raleigh, NC / Philadelphia, PA</a:t>
            </a:r>
            <a:endParaRPr sz="120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812" y="299215"/>
            <a:ext cx="957724" cy="496550"/>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242" y="957905"/>
            <a:ext cx="957724" cy="49655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1717" y="362333"/>
            <a:ext cx="633652" cy="916682"/>
          </a:xfrm>
          <a:prstGeom prst="rect">
            <a:avLst/>
          </a:prstGeom>
        </p:spPr>
      </p:pic>
      <p:cxnSp>
        <p:nvCxnSpPr>
          <p:cNvPr id="3" name="Straight Connector 2"/>
          <p:cNvCxnSpPr>
            <a:endCxn id="309" idx="1"/>
          </p:cNvCxnSpPr>
          <p:nvPr/>
        </p:nvCxnSpPr>
        <p:spPr>
          <a:xfrm>
            <a:off x="4422634" y="4411960"/>
            <a:ext cx="202214"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748" y="2483965"/>
            <a:ext cx="402881" cy="422351"/>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762" y="4843935"/>
            <a:ext cx="673351" cy="349111"/>
          </a:xfrm>
          <a:prstGeom prst="rect">
            <a:avLst/>
          </a:prstGeom>
        </p:spPr>
      </p:pic>
      <p:cxnSp>
        <p:nvCxnSpPr>
          <p:cNvPr id="15" name="Straight Connector 14"/>
          <p:cNvCxnSpPr>
            <a:stCxn id="313" idx="2"/>
            <a:endCxn id="35" idx="0"/>
          </p:cNvCxnSpPr>
          <p:nvPr/>
        </p:nvCxnSpPr>
        <p:spPr>
          <a:xfrm flipH="1">
            <a:off x="2288289" y="2964093"/>
            <a:ext cx="1" cy="17021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740" y="3170744"/>
            <a:ext cx="402881" cy="422351"/>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914" y="5739525"/>
            <a:ext cx="402881" cy="422351"/>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8924" y="2061614"/>
            <a:ext cx="402881" cy="422351"/>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8026" y="3331149"/>
            <a:ext cx="673351" cy="349111"/>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2260" y="4440922"/>
            <a:ext cx="673351" cy="349111"/>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2767" y="5602319"/>
            <a:ext cx="673351" cy="349111"/>
          </a:xfrm>
          <a:prstGeom prst="rect">
            <a:avLst/>
          </a:prstGeom>
        </p:spPr>
      </p:pic>
      <p:pic>
        <p:nvPicPr>
          <p:cNvPr id="37" name="Picture 36">
            <a:extLst>
              <a:ext uri="{FF2B5EF4-FFF2-40B4-BE49-F238E27FC236}">
                <a16:creationId xmlns:a16="http://schemas.microsoft.com/office/drawing/2014/main" id="{800B394D-A7D6-4999-B8AC-49379163F1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779" y="1620141"/>
            <a:ext cx="673351" cy="349111"/>
          </a:xfrm>
          <a:prstGeom prst="rect">
            <a:avLst/>
          </a:prstGeom>
        </p:spPr>
      </p:pic>
    </p:spTree>
    <p:extLst>
      <p:ext uri="{BB962C8B-B14F-4D97-AF65-F5344CB8AC3E}">
        <p14:creationId xmlns:p14="http://schemas.microsoft.com/office/powerpoint/2010/main" val="251960729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OMMAND US MAP editable.jpg">
            <a:extLst>
              <a:ext uri="{FF2B5EF4-FFF2-40B4-BE49-F238E27FC236}">
                <a16:creationId xmlns:a16="http://schemas.microsoft.com/office/drawing/2014/main" id="{A5A969A2-E6A4-400B-8330-7BC94817004C}"/>
              </a:ext>
            </a:extLst>
          </p:cNvPr>
          <p:cNvPicPr>
            <a:picLocks noChangeAspect="1"/>
          </p:cNvPicPr>
          <p:nvPr/>
        </p:nvPicPr>
        <p:blipFill>
          <a:blip r:embed="rId3"/>
          <a:stretch>
            <a:fillRect/>
          </a:stretch>
        </p:blipFill>
        <p:spPr>
          <a:xfrm>
            <a:off x="135924" y="543543"/>
            <a:ext cx="8946290" cy="5709131"/>
          </a:xfrm>
          <a:prstGeom prst="rect">
            <a:avLst/>
          </a:prstGeom>
        </p:spPr>
      </p:pic>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3" y="46184"/>
            <a:ext cx="1005840" cy="1005840"/>
          </a:xfrm>
          <a:prstGeom prst="rect">
            <a:avLst/>
          </a:prstGeom>
        </p:spPr>
      </p:pic>
      <p:pic>
        <p:nvPicPr>
          <p:cNvPr id="4" name="Picture 3">
            <a:extLst>
              <a:ext uri="{FF2B5EF4-FFF2-40B4-BE49-F238E27FC236}">
                <a16:creationId xmlns:a16="http://schemas.microsoft.com/office/drawing/2014/main" id="{FA45689C-CDF3-4FB3-B51E-8B39109C3453}"/>
              </a:ext>
            </a:extLst>
          </p:cNvPr>
          <p:cNvPicPr>
            <a:picLocks noChangeAspect="1"/>
          </p:cNvPicPr>
          <p:nvPr/>
        </p:nvPicPr>
        <p:blipFill>
          <a:blip r:embed="rId5"/>
          <a:stretch>
            <a:fillRect/>
          </a:stretch>
        </p:blipFill>
        <p:spPr>
          <a:xfrm>
            <a:off x="63063" y="42040"/>
            <a:ext cx="1088131" cy="1081768"/>
          </a:xfrm>
          <a:prstGeom prst="rect">
            <a:avLst/>
          </a:prstGeom>
        </p:spPr>
      </p:pic>
    </p:spTree>
    <p:extLst>
      <p:ext uri="{BB962C8B-B14F-4D97-AF65-F5344CB8AC3E}">
        <p14:creationId xmlns:p14="http://schemas.microsoft.com/office/powerpoint/2010/main" val="26320733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950" y="1527215"/>
            <a:ext cx="4267200" cy="4733471"/>
          </a:xfrm>
          <a:prstGeom prst="rect">
            <a:avLst/>
          </a:prstGeom>
          <a:solidFill>
            <a:schemeClr val="accent1">
              <a:lumMod val="20000"/>
              <a:lumOff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171450" indent="-171450">
              <a:buFont typeface="Arial" panose="020B0604020202020204" pitchFamily="34" charset="0"/>
              <a:buChar char="•"/>
            </a:pPr>
            <a:r>
              <a:rPr lang="en-US" sz="1400">
                <a:solidFill>
                  <a:schemeClr val="tx1"/>
                </a:solidFill>
                <a:latin typeface="Arial"/>
                <a:cs typeface="Arial"/>
              </a:rPr>
              <a:t>103</a:t>
            </a:r>
            <a:r>
              <a:rPr lang="en-US" sz="1400">
                <a:latin typeface="Arial"/>
                <a:cs typeface="Arial"/>
              </a:rPr>
              <a:t> Facilities with </a:t>
            </a:r>
            <a:r>
              <a:rPr lang="en-US" sz="1400">
                <a:solidFill>
                  <a:schemeClr val="tx1"/>
                </a:solidFill>
                <a:latin typeface="Arial"/>
                <a:cs typeface="Arial"/>
              </a:rPr>
              <a:t>761 </a:t>
            </a:r>
            <a:r>
              <a:rPr lang="en-US" sz="1400">
                <a:latin typeface="Arial"/>
                <a:cs typeface="Arial"/>
              </a:rPr>
              <a:t>authorized staff on 20 Navy and Marine Corps bases and Civilian Institutions.</a:t>
            </a:r>
          </a:p>
          <a:p>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a:solidFill>
                  <a:schemeClr val="tx1"/>
                </a:solidFill>
                <a:latin typeface="Arial"/>
                <a:cs typeface="Arial"/>
              </a:rPr>
              <a:t>66</a:t>
            </a:r>
            <a:r>
              <a:rPr lang="en-US" sz="1400">
                <a:latin typeface="Arial"/>
                <a:cs typeface="Arial"/>
              </a:rPr>
              <a:t> Courses of Instruction</a:t>
            </a:r>
          </a:p>
          <a:p>
            <a:pPr lvl="5" indent="0"/>
            <a:r>
              <a:rPr lang="en-US" sz="1200">
                <a:latin typeface="Arial" panose="020B0604020202020204" pitchFamily="34" charset="0"/>
                <a:cs typeface="Arial" panose="020B0604020202020204" pitchFamily="34" charset="0"/>
              </a:rPr>
              <a:t>    - 15 accredited Programs</a:t>
            </a:r>
          </a:p>
          <a:p>
            <a:pPr lvl="5" indent="0"/>
            <a:endParaRPr lang="en-US" sz="1400">
              <a:latin typeface="Arial" panose="020B0604020202020204" pitchFamily="34" charset="0"/>
              <a:cs typeface="Arial" panose="020B0604020202020204" pitchFamily="34" charset="0"/>
            </a:endParaRPr>
          </a:p>
          <a:p>
            <a:pPr marL="171450" lvl="0" indent="-171450" hangingPunct="1">
              <a:buFont typeface="Arial" panose="020B0604020202020204" pitchFamily="34" charset="0"/>
              <a:buChar char="•"/>
              <a:defRPr/>
            </a:pPr>
            <a:r>
              <a:rPr lang="en-US" sz="1400">
                <a:latin typeface="Arial" panose="020B0604020202020204" pitchFamily="34" charset="0"/>
                <a:cs typeface="Arial" panose="020B0604020202020204" pitchFamily="34" charset="0"/>
              </a:rPr>
              <a:t>Hyperbaric Medicine</a:t>
            </a:r>
          </a:p>
          <a:p>
            <a:pPr hangingPunct="1">
              <a:defRPr/>
            </a:pPr>
            <a:r>
              <a:rPr lang="en-US" sz="1200">
                <a:latin typeface="Arial"/>
                <a:cs typeface="Arial"/>
              </a:rPr>
              <a:t>     - "First and only US Navy Chamber accredited by UHMS“</a:t>
            </a:r>
          </a:p>
          <a:p>
            <a:pPr lvl="0" hangingPunct="1">
              <a:defRPr/>
            </a:pPr>
            <a:endParaRPr lang="en-US" sz="1400">
              <a:latin typeface="Arial" panose="020B0604020202020204" pitchFamily="34" charset="0"/>
              <a:cs typeface="Arial" panose="020B0604020202020204" pitchFamily="34" charset="0"/>
            </a:endParaRPr>
          </a:p>
          <a:p>
            <a:pPr marL="171450" lvl="0" indent="-171450" hangingPunct="1">
              <a:buFont typeface="Arial" panose="020B0604020202020204" pitchFamily="34" charset="0"/>
              <a:buChar char="•"/>
              <a:defRPr/>
            </a:pPr>
            <a:r>
              <a:rPr lang="en-US" sz="1400">
                <a:latin typeface="Arial" panose="020B0604020202020204" pitchFamily="34" charset="0"/>
                <a:cs typeface="Arial" panose="020B0604020202020204" pitchFamily="34" charset="0"/>
              </a:rPr>
              <a:t>Hospital Corpsman Trauma Training (HMTT) Program (4 Sites)</a:t>
            </a:r>
          </a:p>
          <a:p>
            <a:pPr marL="171450" lvl="0" indent="-171450">
              <a:buFont typeface="Arial" panose="020B0604020202020204" pitchFamily="34" charset="0"/>
              <a:buChar char="•"/>
              <a:defRPr/>
            </a:pP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400">
                <a:latin typeface="Arial"/>
                <a:cs typeface="Arial"/>
              </a:rPr>
              <a:t>Training Navy Trauma Center – Philadelphia (UPENN)</a:t>
            </a:r>
            <a:endParaRPr lang="en-US" sz="1400">
              <a:latin typeface="Arial" panose="020B0604020202020204" pitchFamily="34" charset="0"/>
              <a:cs typeface="Arial" panose="020B0604020202020204" pitchFamily="34" charset="0"/>
            </a:endParaRPr>
          </a:p>
          <a:p>
            <a:pPr hangingPunct="1">
              <a:defRPr/>
            </a:pPr>
            <a:endParaRPr lang="en-US" sz="1400">
              <a:latin typeface="Arial" panose="020B0604020202020204" pitchFamily="34" charset="0"/>
              <a:cs typeface="Arial" panose="020B0604020202020204" pitchFamily="34" charset="0"/>
            </a:endParaRPr>
          </a:p>
          <a:p>
            <a:pPr marL="171450" lvl="0" indent="-171450" hangingPunct="1">
              <a:buFont typeface="Arial" panose="020B0604020202020204" pitchFamily="34" charset="0"/>
              <a:buChar char="•"/>
              <a:defRPr/>
            </a:pPr>
            <a:r>
              <a:rPr lang="en-US" sz="1400">
                <a:latin typeface="Arial" panose="020B0604020202020204" pitchFamily="34" charset="0"/>
                <a:cs typeface="Arial" panose="020B0604020202020204" pitchFamily="34" charset="0"/>
              </a:rPr>
              <a:t>DoD’s only Repatriated Prisoner of War Center</a:t>
            </a:r>
          </a:p>
          <a:p>
            <a:pPr lvl="0" hangingPunct="1">
              <a:defRPr/>
            </a:pPr>
            <a:endParaRPr lang="en-US" sz="1400">
              <a:latin typeface="Arial" panose="020B0604020202020204" pitchFamily="34" charset="0"/>
              <a:cs typeface="Arial" panose="020B0604020202020204" pitchFamily="34" charset="0"/>
            </a:endParaRPr>
          </a:p>
          <a:p>
            <a:pPr marL="171450" lvl="0" indent="-171450" hangingPunct="1">
              <a:buFont typeface="Arial" panose="020B0604020202020204" pitchFamily="34" charset="0"/>
              <a:buChar char="•"/>
              <a:defRPr/>
            </a:pPr>
            <a:r>
              <a:rPr lang="en-US" sz="1400">
                <a:latin typeface="Arial" panose="020B0604020202020204" pitchFamily="34" charset="0"/>
                <a:cs typeface="Arial" panose="020B0604020202020204" pitchFamily="34" charset="0"/>
              </a:rPr>
              <a:t>International students from over 24 countries </a:t>
            </a:r>
          </a:p>
          <a:p>
            <a:pPr lvl="0" hangingPunct="1">
              <a:defRPr/>
            </a:pPr>
            <a:endParaRPr lang="en-US" sz="1400">
              <a:latin typeface="Arial" panose="020B0604020202020204" pitchFamily="34" charset="0"/>
              <a:cs typeface="Arial" panose="020B0604020202020204" pitchFamily="34" charset="0"/>
            </a:endParaRPr>
          </a:p>
          <a:p>
            <a:pPr marL="171450" lvl="0" indent="-171450" hangingPunct="1">
              <a:buFont typeface="Arial" panose="020B0604020202020204" pitchFamily="34" charset="0"/>
              <a:buChar char="•"/>
              <a:defRPr/>
            </a:pPr>
            <a:r>
              <a:rPr lang="en-US" sz="1400">
                <a:latin typeface="Arial" panose="020B0604020202020204" pitchFamily="34" charset="0"/>
                <a:cs typeface="Arial" panose="020B0604020202020204" pitchFamily="34" charset="0"/>
              </a:rPr>
              <a:t>Quota manager for operational short courses</a:t>
            </a:r>
          </a:p>
          <a:p>
            <a:pPr lvl="0" hangingPunct="1">
              <a:defRPr/>
            </a:pPr>
            <a:endParaRPr lang="en-US" sz="1400">
              <a:latin typeface="Arial" panose="020B0604020202020204" pitchFamily="34" charset="0"/>
              <a:cs typeface="Arial" panose="020B0604020202020204" pitchFamily="34" charset="0"/>
            </a:endParaRPr>
          </a:p>
          <a:p>
            <a:pPr marL="171450" lvl="0" indent="-171450" hangingPunct="1">
              <a:buFont typeface="Arial" panose="020B0604020202020204" pitchFamily="34" charset="0"/>
              <a:buChar char="•"/>
              <a:defRPr/>
            </a:pPr>
            <a:r>
              <a:rPr lang="en-US" sz="1400">
                <a:latin typeface="Arial" panose="020B0604020202020204" pitchFamily="34" charset="0"/>
                <a:cs typeface="Arial" panose="020B0604020202020204" pitchFamily="34" charset="0"/>
              </a:rPr>
              <a:t>Dental Hygiene Program Management</a:t>
            </a:r>
          </a:p>
        </p:txBody>
      </p:sp>
      <p:sp>
        <p:nvSpPr>
          <p:cNvPr id="6" name="TextBox 5"/>
          <p:cNvSpPr txBox="1">
            <a:spLocks/>
          </p:cNvSpPr>
          <p:nvPr/>
        </p:nvSpPr>
        <p:spPr>
          <a:xfrm>
            <a:off x="4880574" y="1528289"/>
            <a:ext cx="3974956" cy="4732397"/>
          </a:xfrm>
          <a:prstGeom prst="rect">
            <a:avLst/>
          </a:prstGeom>
          <a:solidFill>
            <a:schemeClr val="accent6">
              <a:lumMod val="20000"/>
              <a:lumOff val="80000"/>
            </a:schemeClr>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285750" indent="-285750">
              <a:buFont typeface="Arial" panose="020B0604020202020204" pitchFamily="34" charset="0"/>
              <a:buChar char="•"/>
            </a:pPr>
            <a:r>
              <a:rPr lang="en-US" sz="1400">
                <a:solidFill>
                  <a:schemeClr val="tx1"/>
                </a:solidFill>
                <a:latin typeface="Arial"/>
                <a:cs typeface="Arial"/>
              </a:rPr>
              <a:t>14,391 Aviation Survival students</a:t>
            </a:r>
          </a:p>
          <a:p>
            <a:pPr marL="285750" indent="-285750">
              <a:buFont typeface="Arial" panose="020B0604020202020204" pitchFamily="34" charset="0"/>
              <a:buChar char="•"/>
            </a:pPr>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solidFill>
                  <a:schemeClr val="tx1"/>
                </a:solidFill>
                <a:latin typeface="Arial"/>
                <a:cs typeface="Arial"/>
              </a:rPr>
              <a:t>2,043 Operational Medicine students (incl HMTT)</a:t>
            </a:r>
          </a:p>
          <a:p>
            <a:pPr marL="285750" indent="-285750">
              <a:buFont typeface="Arial" panose="020B0604020202020204" pitchFamily="34" charset="0"/>
              <a:buChar char="•"/>
            </a:pPr>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solidFill>
                  <a:schemeClr val="tx1"/>
                </a:solidFill>
                <a:latin typeface="Arial"/>
                <a:cs typeface="Arial"/>
              </a:rPr>
              <a:t>29,237  Aeromedical Waivers </a:t>
            </a:r>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solidFill>
                  <a:schemeClr val="tx1"/>
                </a:solidFill>
                <a:latin typeface="Arial"/>
                <a:cs typeface="Arial"/>
              </a:rPr>
              <a:t>6,070 Aviation Selection Test Battery </a:t>
            </a:r>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solidFill>
                  <a:schemeClr val="tx1"/>
                </a:solidFill>
                <a:latin typeface="Arial"/>
                <a:cs typeface="Arial"/>
              </a:rPr>
              <a:t>10,418 Aeromedical Physicals/Consults</a:t>
            </a:r>
          </a:p>
          <a:p>
            <a:pPr marL="285750" indent="-285750">
              <a:buFont typeface="Arial" panose="020B0604020202020204" pitchFamily="34" charset="0"/>
              <a:buChar char="•"/>
            </a:pPr>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solidFill>
                  <a:schemeClr val="tx1"/>
                </a:solidFill>
                <a:latin typeface="Arial"/>
                <a:cs typeface="Arial"/>
              </a:rPr>
              <a:t>2,223 Chief of Naval Air Training (CNATRA) Flight Training exit surveys</a:t>
            </a:r>
          </a:p>
          <a:p>
            <a:pPr marL="285750" indent="-285750">
              <a:buFont typeface="Arial" panose="020B0604020202020204" pitchFamily="34" charset="0"/>
              <a:buChar char="•"/>
            </a:pPr>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solidFill>
                  <a:schemeClr val="tx1"/>
                </a:solidFill>
                <a:latin typeface="Arial"/>
                <a:cs typeface="Arial"/>
              </a:rPr>
              <a:t>1,127 </a:t>
            </a:r>
            <a:r>
              <a:rPr lang="en-US" sz="1400">
                <a:latin typeface="Arial"/>
                <a:cs typeface="Arial"/>
              </a:rPr>
              <a:t>Naval Aviation (NASC) Preflight Indoctrination (API) exit surveys </a:t>
            </a:r>
            <a:endParaRPr lang="en-US" sz="1400">
              <a:latin typeface="Arial" panose="020B0604020202020204" pitchFamily="34" charset="0"/>
              <a:cs typeface="Arial" panose="020B0604020202020204" pitchFamily="34" charset="0"/>
            </a:endParaRPr>
          </a:p>
        </p:txBody>
      </p:sp>
      <p:sp>
        <p:nvSpPr>
          <p:cNvPr id="9" name="TextBox 8"/>
          <p:cNvSpPr txBox="1"/>
          <p:nvPr/>
        </p:nvSpPr>
        <p:spPr>
          <a:xfrm>
            <a:off x="361950" y="1157884"/>
            <a:ext cx="4267200" cy="371890"/>
          </a:xfrm>
          <a:prstGeom prst="rect">
            <a:avLst/>
          </a:prstGeom>
          <a:solidFill>
            <a:schemeClr val="accent1">
              <a:lumMod val="20000"/>
              <a:lumOff val="80000"/>
            </a:schemeClr>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algn="ctr"/>
            <a:r>
              <a:rPr lang="en-US" b="1">
                <a:solidFill>
                  <a:schemeClr val="tx1"/>
                </a:solidFill>
              </a:rPr>
              <a:t>OVERVIEW</a:t>
            </a:r>
          </a:p>
        </p:txBody>
      </p:sp>
      <p:sp>
        <p:nvSpPr>
          <p:cNvPr id="10" name="TextBox 9"/>
          <p:cNvSpPr txBox="1"/>
          <p:nvPr/>
        </p:nvSpPr>
        <p:spPr>
          <a:xfrm>
            <a:off x="4880575" y="1157884"/>
            <a:ext cx="3981450" cy="369330"/>
          </a:xfrm>
          <a:prstGeom prst="rect">
            <a:avLst/>
          </a:prstGeom>
          <a:solidFill>
            <a:schemeClr val="accent6">
              <a:lumMod val="20000"/>
              <a:lumOff val="80000"/>
            </a:schemeClr>
          </a:solidFill>
          <a:ln w="381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b="1"/>
              <a:t>FY-21 IMPACT</a:t>
            </a:r>
          </a:p>
        </p:txBody>
      </p:sp>
      <p:sp>
        <p:nvSpPr>
          <p:cNvPr id="11" name="Shape 248"/>
          <p:cNvSpPr>
            <a:spLocks noGrp="1"/>
          </p:cNvSpPr>
          <p:nvPr>
            <p:ph type="title"/>
          </p:nvPr>
        </p:nvSpPr>
        <p:spPr>
          <a:xfrm>
            <a:off x="1568582" y="359342"/>
            <a:ext cx="5567510" cy="583339"/>
          </a:xfrm>
          <a:prstGeom prst="rect">
            <a:avLst/>
          </a:prstGeom>
        </p:spPr>
        <p:txBody>
          <a:bodyPr>
            <a:normAutofit/>
          </a:bodyPr>
          <a:lstStyle/>
          <a:p>
            <a:pPr defTabSz="740663">
              <a:defRPr sz="3564"/>
            </a:pPr>
            <a:r>
              <a:rPr lang="en-US" sz="3200">
                <a:latin typeface="Arial" panose="020B0604020202020204" pitchFamily="34" charset="0"/>
                <a:cs typeface="Arial" panose="020B0604020202020204" pitchFamily="34" charset="0"/>
              </a:rPr>
              <a:t>NMOTC BY THE NUMBERS</a:t>
            </a: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345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p:nvPr/>
        </p:nvSpPr>
        <p:spPr>
          <a:xfrm>
            <a:off x="1159562" y="268186"/>
            <a:ext cx="6785352"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3200"/>
            </a:lvl1pPr>
          </a:lstStyle>
          <a:p>
            <a:r>
              <a:rPr lang="en-US">
                <a:latin typeface="Arial" panose="020B0604020202020204" pitchFamily="34" charset="0"/>
                <a:cs typeface="Arial" panose="020B0604020202020204" pitchFamily="34" charset="0"/>
              </a:rPr>
              <a:t>Naval Aerospace Medical Institute (NAMI)</a:t>
            </a:r>
          </a:p>
        </p:txBody>
      </p:sp>
      <p:sp>
        <p:nvSpPr>
          <p:cNvPr id="355" name="Shape 355"/>
          <p:cNvSpPr/>
          <p:nvPr/>
        </p:nvSpPr>
        <p:spPr>
          <a:xfrm>
            <a:off x="4489807" y="2904528"/>
            <a:ext cx="20548" cy="3331887"/>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56" name="Shape 356"/>
          <p:cNvSpPr/>
          <p:nvPr/>
        </p:nvSpPr>
        <p:spPr>
          <a:xfrm>
            <a:off x="211756" y="2866088"/>
            <a:ext cx="8688201" cy="1"/>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 name="Rectangle 2"/>
          <p:cNvSpPr/>
          <p:nvPr/>
        </p:nvSpPr>
        <p:spPr>
          <a:xfrm>
            <a:off x="343151" y="1189913"/>
            <a:ext cx="8567261" cy="2046714"/>
          </a:xfrm>
          <a:prstGeom prst="rect">
            <a:avLst/>
          </a:prstGeom>
        </p:spPr>
        <p:txBody>
          <a:bodyPr wrap="square" lIns="91440" tIns="45720" rIns="91440" bIns="45720" anchor="t">
            <a:spAutoFit/>
          </a:bodyPr>
          <a:lstStyle/>
          <a:p>
            <a:pPr>
              <a:spcBef>
                <a:spcPts val="600"/>
              </a:spcBef>
              <a:spcAft>
                <a:spcPts val="600"/>
              </a:spcAft>
            </a:pPr>
            <a:r>
              <a:rPr lang="en-US" sz="1600" b="1">
                <a:latin typeface="Arial"/>
                <a:cs typeface="Arial"/>
              </a:rPr>
              <a:t>Mission:</a:t>
            </a:r>
            <a:r>
              <a:rPr lang="en-US" sz="1600">
                <a:latin typeface="Arial"/>
                <a:cs typeface="Arial"/>
              </a:rPr>
              <a:t> </a:t>
            </a:r>
            <a:r>
              <a:rPr lang="en-US" sz="1600">
                <a:solidFill>
                  <a:schemeClr val="tx1"/>
                </a:solidFill>
                <a:latin typeface="Arial"/>
                <a:cs typeface="Arial"/>
              </a:rPr>
              <a:t>Train aeromedical personnel for operational assignment and requirements.  Develop, validate, apply and administer aeromedical standards for Naval Aviation.  Provide aeromedical technical,  professional and consultative support services and operational support for high-risk training in the Pensacola AOR via recompression chamber watch.</a:t>
            </a:r>
          </a:p>
          <a:p>
            <a:endParaRPr lang="en-US" sz="600" b="1"/>
          </a:p>
          <a:p>
            <a:r>
              <a:rPr lang="en-US" b="1"/>
              <a:t>Location:  </a:t>
            </a:r>
            <a:r>
              <a:rPr lang="en-US"/>
              <a:t>Pensacola, FL</a:t>
            </a:r>
          </a:p>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12" y="3103798"/>
            <a:ext cx="4092422" cy="2926080"/>
          </a:xfrm>
          <a:prstGeom prst="rect">
            <a:avLst/>
          </a:prstGeom>
        </p:spPr>
      </p:pic>
      <p:pic>
        <p:nvPicPr>
          <p:cNvPr id="5" name="Picture 5" descr="FMC 2.jpg">
            <a:extLst>
              <a:ext uri="{FF2B5EF4-FFF2-40B4-BE49-F238E27FC236}">
                <a16:creationId xmlns:a16="http://schemas.microsoft.com/office/drawing/2014/main" id="{383D2970-2857-4717-B8B6-39FB3BAA0187}"/>
              </a:ext>
            </a:extLst>
          </p:cNvPr>
          <p:cNvPicPr>
            <a:picLocks noChangeAspect="1"/>
          </p:cNvPicPr>
          <p:nvPr/>
        </p:nvPicPr>
        <p:blipFill>
          <a:blip r:embed="rId4"/>
          <a:stretch>
            <a:fillRect/>
          </a:stretch>
        </p:blipFill>
        <p:spPr>
          <a:xfrm>
            <a:off x="4699819" y="3105826"/>
            <a:ext cx="3984522" cy="2932349"/>
          </a:xfrm>
          <a:prstGeom prst="rect">
            <a:avLst/>
          </a:prstGeom>
        </p:spPr>
      </p:pic>
    </p:spTree>
    <p:extLst>
      <p:ext uri="{BB962C8B-B14F-4D97-AF65-F5344CB8AC3E}">
        <p14:creationId xmlns:p14="http://schemas.microsoft.com/office/powerpoint/2010/main" val="329352981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p:nvPr/>
        </p:nvSpPr>
        <p:spPr>
          <a:xfrm>
            <a:off x="228600" y="1860007"/>
            <a:ext cx="8583930" cy="147732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b="1"/>
            </a:pPr>
            <a:r>
              <a:rPr lang="en-US" b="1">
                <a:latin typeface="Arial" panose="020B0604020202020204" pitchFamily="34" charset="0"/>
                <a:cs typeface="Arial" panose="020B0604020202020204" pitchFamily="34" charset="0"/>
              </a:rPr>
              <a:t>Mission</a:t>
            </a:r>
            <a:r>
              <a:rPr>
                <a:latin typeface="Arial" panose="020B0604020202020204" pitchFamily="34" charset="0"/>
                <a:cs typeface="Arial" panose="020B0604020202020204" pitchFamily="34" charset="0"/>
              </a:rPr>
              <a:t>:</a:t>
            </a:r>
            <a:r>
              <a:rPr b="0">
                <a:latin typeface="Arial" panose="020B0604020202020204" pitchFamily="34" charset="0"/>
                <a:cs typeface="Arial" panose="020B0604020202020204" pitchFamily="34" charset="0"/>
              </a:rPr>
              <a:t>  The Mitchell Center provides annual clinical evaluations and conducts follow up studies of RPOWs from Vietnam, Desert Storm and </a:t>
            </a:r>
            <a:r>
              <a:rPr lang="en-US" b="0">
                <a:latin typeface="Arial" panose="020B0604020202020204" pitchFamily="34" charset="0"/>
                <a:cs typeface="Arial" panose="020B0604020202020204" pitchFamily="34" charset="0"/>
              </a:rPr>
              <a:t>Operation Iraqi Freedom</a:t>
            </a:r>
            <a:r>
              <a:rPr b="0">
                <a:latin typeface="Arial" panose="020B0604020202020204" pitchFamily="34" charset="0"/>
                <a:cs typeface="Arial" panose="020B0604020202020204" pitchFamily="34" charset="0"/>
              </a:rPr>
              <a:t>, in order to evaluate the mental and physical effects of captivity and delineate the predictors of repatriate resilience.</a:t>
            </a:r>
            <a:endParaRPr lang="en-US" b="0">
              <a:latin typeface="Arial" panose="020B0604020202020204" pitchFamily="34" charset="0"/>
              <a:cs typeface="Arial" panose="020B0604020202020204" pitchFamily="34" charset="0"/>
            </a:endParaRPr>
          </a:p>
          <a:p>
            <a:pPr>
              <a:defRPr b="1"/>
            </a:pPr>
            <a:endParaRPr>
              <a:latin typeface="Arial" panose="020B0604020202020204" pitchFamily="34" charset="0"/>
              <a:cs typeface="Arial" panose="020B0604020202020204" pitchFamily="34" charset="0"/>
            </a:endParaRPr>
          </a:p>
        </p:txBody>
      </p:sp>
      <p:pic>
        <p:nvPicPr>
          <p:cNvPr id="406" name="image18.jpg" descr="REMC Logo 03bF.jpg"/>
          <p:cNvPicPr>
            <a:picLocks noChangeAspect="1"/>
          </p:cNvPicPr>
          <p:nvPr/>
        </p:nvPicPr>
        <p:blipFill>
          <a:blip r:embed="rId2"/>
          <a:stretch>
            <a:fillRect/>
          </a:stretch>
        </p:blipFill>
        <p:spPr>
          <a:xfrm>
            <a:off x="7891765" y="283256"/>
            <a:ext cx="891302" cy="1154049"/>
          </a:xfrm>
          <a:prstGeom prst="rect">
            <a:avLst/>
          </a:prstGeom>
          <a:ln w="12700">
            <a:miter lim="400000"/>
          </a:ln>
        </p:spPr>
      </p:pic>
      <p:sp>
        <p:nvSpPr>
          <p:cNvPr id="407" name="Shape 407"/>
          <p:cNvSpPr>
            <a:spLocks noGrp="1"/>
          </p:cNvSpPr>
          <p:nvPr>
            <p:ph type="title"/>
          </p:nvPr>
        </p:nvSpPr>
        <p:spPr>
          <a:xfrm>
            <a:off x="703714" y="283256"/>
            <a:ext cx="7633702" cy="1143000"/>
          </a:xfrm>
          <a:prstGeom prst="rect">
            <a:avLst/>
          </a:prstGeom>
        </p:spPr>
        <p:txBody>
          <a:bodyPr>
            <a:noAutofit/>
          </a:bodyPr>
          <a:lstStyle>
            <a:lvl1pPr defTabSz="868680">
              <a:defRPr sz="3040"/>
            </a:lvl1pPr>
          </a:lstStyle>
          <a:p>
            <a:r>
              <a:rPr lang="en-US" sz="3200">
                <a:latin typeface="Arial" panose="020B0604020202020204" pitchFamily="34" charset="0"/>
                <a:cs typeface="Arial" panose="020B0604020202020204" pitchFamily="34" charset="0"/>
              </a:rPr>
              <a:t>R</a:t>
            </a:r>
            <a:r>
              <a:rPr sz="3200">
                <a:latin typeface="Arial" panose="020B0604020202020204" pitchFamily="34" charset="0"/>
                <a:cs typeface="Arial" panose="020B0604020202020204" pitchFamily="34" charset="0"/>
              </a:rPr>
              <a:t>obert E. Mitchell Center (REMC) </a:t>
            </a:r>
            <a:br>
              <a:rPr lang="en-US" sz="3200">
                <a:latin typeface="Arial" panose="020B0604020202020204" pitchFamily="34" charset="0"/>
                <a:cs typeface="Arial" panose="020B0604020202020204" pitchFamily="34" charset="0"/>
              </a:rPr>
            </a:br>
            <a:r>
              <a:rPr sz="3200">
                <a:latin typeface="Arial" panose="020B0604020202020204" pitchFamily="34" charset="0"/>
                <a:cs typeface="Arial" panose="020B0604020202020204" pitchFamily="34" charset="0"/>
              </a:rPr>
              <a:t>for Repatriated Prisoner of War </a:t>
            </a:r>
            <a:r>
              <a:rPr lang="en-US" sz="3200">
                <a:latin typeface="Arial" panose="020B0604020202020204" pitchFamily="34" charset="0"/>
                <a:cs typeface="Arial" panose="020B0604020202020204" pitchFamily="34" charset="0"/>
              </a:rPr>
              <a:t>    </a:t>
            </a:r>
            <a:r>
              <a:rPr sz="3200">
                <a:latin typeface="Arial" panose="020B0604020202020204" pitchFamily="34" charset="0"/>
                <a:cs typeface="Arial" panose="020B0604020202020204" pitchFamily="34" charset="0"/>
              </a:rPr>
              <a:t>(RPOW) Studies </a:t>
            </a:r>
          </a:p>
        </p:txBody>
      </p:sp>
      <p:sp>
        <p:nvSpPr>
          <p:cNvPr id="409" name="Shape 409"/>
          <p:cNvSpPr/>
          <p:nvPr/>
        </p:nvSpPr>
        <p:spPr>
          <a:xfrm>
            <a:off x="228600" y="3910808"/>
            <a:ext cx="858393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2" name="TextBox 1"/>
          <p:cNvSpPr txBox="1"/>
          <p:nvPr/>
        </p:nvSpPr>
        <p:spPr>
          <a:xfrm>
            <a:off x="253180" y="3948704"/>
            <a:ext cx="8706833" cy="2769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AutoNum type="arabicPeriod"/>
            </a:pPr>
            <a:r>
              <a:rPr lang="en-US" sz="1600">
                <a:latin typeface="Arial"/>
                <a:cs typeface="Arial"/>
              </a:rPr>
              <a:t>Previously performing over 200 RPOW evaluations annually (in-person evaluations paused for COVID precautions, with recent return to in-person evaluation). RPOWS from all services (and State Department) eligible. </a:t>
            </a:r>
            <a:endParaRPr lang="en-US" sz="1600">
              <a:latin typeface="Arial"/>
              <a:cs typeface="Arial" panose="020B0604020202020204" pitchFamily="34" charset="0"/>
            </a:endParaRPr>
          </a:p>
          <a:p>
            <a:pPr marL="342900" indent="-342900">
              <a:buAutoNum type="arabicPeriod"/>
            </a:pPr>
            <a:r>
              <a:rPr lang="en-US" sz="1600">
                <a:latin typeface="Arial"/>
                <a:ea typeface="+mj-lt"/>
                <a:cs typeface="+mj-lt"/>
              </a:rPr>
              <a:t>Congressional seed funding provided in 1995 to establish REMC as a RPOW research center, the Program of which is executed per DoDI 3002.03.  </a:t>
            </a:r>
          </a:p>
          <a:p>
            <a:pPr marL="342900" indent="-342900">
              <a:buAutoNum type="arabicPeriod"/>
            </a:pPr>
            <a:r>
              <a:rPr lang="en-US" sz="1600">
                <a:latin typeface="Arial"/>
                <a:ea typeface="+mj-lt"/>
                <a:cs typeface="+mj-lt"/>
              </a:rPr>
              <a:t>Singularly holds all longitudinal data, starting in 1973, for tri-service RPOW physical and psychological evaluations (48 years). </a:t>
            </a:r>
            <a:endParaRPr lang="en-US" sz="1600">
              <a:latin typeface="Arial"/>
              <a:cs typeface="Calibri"/>
            </a:endParaRPr>
          </a:p>
          <a:p>
            <a:pPr marL="342900" indent="-342900">
              <a:buAutoNum type="arabicPeriod"/>
            </a:pPr>
            <a:r>
              <a:rPr lang="en-US" sz="1600">
                <a:latin typeface="Arial"/>
                <a:ea typeface="+mj-lt"/>
                <a:cs typeface="+mj-lt"/>
              </a:rPr>
              <a:t>Funding required for digitization of medical and archival data to ensure policy compliance (OMB, M-19-21, Transition to Electronic Record) and development of database for robust research efforts.   </a:t>
            </a:r>
            <a:endParaRPr lang="en-US" sz="1600">
              <a:latin typeface="Arial"/>
              <a:cs typeface="Arial"/>
            </a:endParaRPr>
          </a:p>
          <a:p>
            <a:pPr marL="342900" indent="-342900">
              <a:buAutoNum type="arabicPeriod"/>
            </a:pPr>
            <a:endParaRPr lang="en-US" sz="1400" dirty="0">
              <a:latin typeface="Arial"/>
              <a:cs typeface="Arial" panose="020B0604020202020204" pitchFamily="34" charset="0"/>
            </a:endParaRPr>
          </a:p>
        </p:txBody>
      </p:sp>
      <p:sp>
        <p:nvSpPr>
          <p:cNvPr id="3" name="TextBox 2"/>
          <p:cNvSpPr txBox="1"/>
          <p:nvPr/>
        </p:nvSpPr>
        <p:spPr>
          <a:xfrm>
            <a:off x="228600" y="3386825"/>
            <a:ext cx="85839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Location:  </a:t>
            </a:r>
            <a:r>
              <a:rPr kumimoji="0" lang="en-US" sz="1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Pensacola,</a:t>
            </a:r>
            <a:r>
              <a:rPr kumimoji="0" lang="en-US" sz="1800" b="0" i="0" u="none" strike="noStrike" cap="none" spc="0" normalizeH="0">
                <a:ln>
                  <a:noFill/>
                </a:ln>
                <a:solidFill>
                  <a:srgbClr val="000000"/>
                </a:solidFill>
                <a:effectLst/>
                <a:uFillTx/>
                <a:latin typeface="Arial" panose="020B0604020202020204" pitchFamily="34" charset="0"/>
                <a:cs typeface="Arial" panose="020B0604020202020204" pitchFamily="34" charset="0"/>
                <a:sym typeface="Calibri"/>
              </a:rPr>
              <a:t> FL</a:t>
            </a:r>
            <a:endParaRPr kumimoji="0" lang="en-US" sz="1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80538287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p:nvPr/>
        </p:nvSpPr>
        <p:spPr>
          <a:xfrm>
            <a:off x="533400" y="304800"/>
            <a:ext cx="8686800"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200"/>
            </a:lvl1pPr>
          </a:lstStyle>
          <a:p>
            <a:r>
              <a:rPr>
                <a:latin typeface="Arial" panose="020B0604020202020204" pitchFamily="34" charset="0"/>
                <a:cs typeface="Arial" panose="020B0604020202020204" pitchFamily="34" charset="0"/>
              </a:rPr>
              <a:t>Naval Aerospace Medical Institute (NAMI)</a:t>
            </a:r>
          </a:p>
        </p:txBody>
      </p:sp>
      <p:sp>
        <p:nvSpPr>
          <p:cNvPr id="355" name="Shape 355"/>
          <p:cNvSpPr/>
          <p:nvPr/>
        </p:nvSpPr>
        <p:spPr>
          <a:xfrm flipH="1">
            <a:off x="4436807" y="894562"/>
            <a:ext cx="10917" cy="5253812"/>
          </a:xfrm>
          <a:prstGeom prst="line">
            <a:avLst/>
          </a:prstGeom>
          <a:ln w="28575">
            <a:solidFill>
              <a:srgbClr val="4A7EBB"/>
            </a:solidFill>
          </a:ln>
          <a:effectLst>
            <a:outerShdw blurRad="50800" dist="38100" dir="2700000" rotWithShape="0">
              <a:srgbClr val="000000">
                <a:alpha val="40000"/>
              </a:srgbClr>
            </a:outerShdw>
          </a:effectLst>
        </p:spPr>
        <p:txBody>
          <a:bodyPr lIns="45719" rIns="45719"/>
          <a:lstStyle/>
          <a:p>
            <a:endParaRPr/>
          </a:p>
        </p:txBody>
      </p:sp>
      <p:sp>
        <p:nvSpPr>
          <p:cNvPr id="356" name="Shape 356"/>
          <p:cNvSpPr/>
          <p:nvPr/>
        </p:nvSpPr>
        <p:spPr>
          <a:xfrm>
            <a:off x="768826" y="3484756"/>
            <a:ext cx="7620000" cy="0"/>
          </a:xfrm>
          <a:prstGeom prst="line">
            <a:avLst/>
          </a:prstGeom>
          <a:ln w="38100">
            <a:solidFill>
              <a:srgbClr val="4A7EBB"/>
            </a:solidFill>
          </a:ln>
          <a:effectLst>
            <a:outerShdw blurRad="50800" dist="38100" dir="2700000" rotWithShape="0">
              <a:srgbClr val="000000">
                <a:alpha val="40000"/>
              </a:srgbClr>
            </a:outerShdw>
          </a:effectLst>
        </p:spPr>
        <p:txBody>
          <a:bodyPr lIns="45719" rIns="45719"/>
          <a:lstStyle/>
          <a:p>
            <a:endParaRPr/>
          </a:p>
        </p:txBody>
      </p:sp>
      <p:graphicFrame>
        <p:nvGraphicFramePr>
          <p:cNvPr id="359" name="Chart 359"/>
          <p:cNvGraphicFramePr/>
          <p:nvPr/>
        </p:nvGraphicFramePr>
        <p:xfrm>
          <a:off x="4436807" y="3836344"/>
          <a:ext cx="4332048" cy="261067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578826" y="3513179"/>
            <a:ext cx="4572000" cy="923330"/>
          </a:xfrm>
          <a:prstGeom prst="rect">
            <a:avLst/>
          </a:prstGeom>
        </p:spPr>
        <p:txBody>
          <a:bodyPr lIns="91440" tIns="45720" rIns="91440" bIns="45720" anchor="t">
            <a:spAutoFit/>
          </a:bodyPr>
          <a:lstStyle/>
          <a:p>
            <a:r>
              <a:rPr lang="en-US" b="1">
                <a:latin typeface="Arial"/>
                <a:cs typeface="Arial"/>
              </a:rPr>
              <a:t>Authorized Manning: 122  Onboard 114</a:t>
            </a:r>
          </a:p>
          <a:p>
            <a:r>
              <a:rPr lang="en-US">
                <a:latin typeface="Arial"/>
                <a:cs typeface="Arial"/>
              </a:rPr>
              <a:t>Includes Ft Rucker (JECC) &amp; Wright Pat (Air Force School of Aerospace Medicine)</a:t>
            </a:r>
          </a:p>
        </p:txBody>
      </p:sp>
      <p:sp>
        <p:nvSpPr>
          <p:cNvPr id="10" name="Shape 363"/>
          <p:cNvSpPr/>
          <p:nvPr/>
        </p:nvSpPr>
        <p:spPr>
          <a:xfrm>
            <a:off x="4640564" y="1111740"/>
            <a:ext cx="4355952" cy="175432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b="1" u="sng"/>
            </a:pPr>
            <a:r>
              <a:rPr>
                <a:latin typeface="Arial" panose="020B0604020202020204" pitchFamily="34" charset="0"/>
                <a:cs typeface="Arial" panose="020B0604020202020204" pitchFamily="34" charset="0"/>
              </a:rPr>
              <a:t>Courses of Instruction:</a:t>
            </a:r>
          </a:p>
          <a:p>
            <a:pPr>
              <a:buSzPct val="100000"/>
              <a:buAutoNum type="arabicPeriod"/>
            </a:pPr>
            <a:r>
              <a:rPr>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SAR Medical Tech/L00A</a:t>
            </a:r>
            <a:endParaRPr sz="3200">
              <a:latin typeface="Arial" panose="020B0604020202020204" pitchFamily="34" charset="0"/>
              <a:cs typeface="Arial" panose="020B0604020202020204" pitchFamily="34" charset="0"/>
            </a:endParaRPr>
          </a:p>
          <a:p>
            <a:pPr>
              <a:buSzPct val="100000"/>
              <a:buAutoNum type="arabicPeriod"/>
            </a:pPr>
            <a:r>
              <a:rPr>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Aerospace Medicine Technician/L04A</a:t>
            </a:r>
          </a:p>
          <a:p>
            <a:pPr>
              <a:buSzPct val="100000"/>
              <a:buAutoNum type="arabicPeriod"/>
            </a:pPr>
            <a:r>
              <a:rPr lang="en-US">
                <a:latin typeface="Arial" panose="020B0604020202020204" pitchFamily="34" charset="0"/>
                <a:cs typeface="Arial" panose="020B0604020202020204" pitchFamily="34" charset="0"/>
              </a:rPr>
              <a:t>  Aerospace Physiology Technician/L07A</a:t>
            </a:r>
          </a:p>
          <a:p>
            <a:pPr>
              <a:buSzPct val="100000"/>
              <a:buAutoNum type="arabicPeriod"/>
            </a:pPr>
            <a:endParaRPr lang="en-US">
              <a:latin typeface="Arial" panose="020B0604020202020204" pitchFamily="34" charset="0"/>
              <a:cs typeface="Arial" panose="020B0604020202020204" pitchFamily="34" charset="0"/>
            </a:endParaRPr>
          </a:p>
        </p:txBody>
      </p:sp>
      <p:sp>
        <p:nvSpPr>
          <p:cNvPr id="11" name="Shape 363"/>
          <p:cNvSpPr/>
          <p:nvPr/>
        </p:nvSpPr>
        <p:spPr>
          <a:xfrm>
            <a:off x="186820" y="3513179"/>
            <a:ext cx="4355952" cy="31700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b="1" u="sng"/>
            </a:pPr>
            <a:r>
              <a:rPr>
                <a:latin typeface="Arial" panose="020B0604020202020204" pitchFamily="34" charset="0"/>
                <a:cs typeface="Arial" panose="020B0604020202020204" pitchFamily="34" charset="0"/>
              </a:rPr>
              <a:t>Courses of Instruction:</a:t>
            </a:r>
          </a:p>
          <a:p>
            <a:pPr>
              <a:buSzPct val="100000"/>
            </a:pPr>
            <a:r>
              <a:rPr lang="en-US" sz="1600">
                <a:latin typeface="Arial" panose="020B0604020202020204" pitchFamily="34" charset="0"/>
                <a:cs typeface="Arial" panose="020B0604020202020204" pitchFamily="34" charset="0"/>
              </a:rPr>
              <a:t>1.  Aerospace Medical Officer</a:t>
            </a:r>
          </a:p>
          <a:p>
            <a:r>
              <a:rPr lang="en-US" sz="110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 Aerospace Medicine Flight Surgeon</a:t>
            </a:r>
          </a:p>
          <a:p>
            <a:r>
              <a:rPr lang="en-US" sz="1400">
                <a:latin typeface="Arial" panose="020B0604020202020204" pitchFamily="34" charset="0"/>
                <a:cs typeface="Arial" panose="020B0604020202020204" pitchFamily="34" charset="0"/>
              </a:rPr>
              <a:t>      - Aerospace Operational Physiologist</a:t>
            </a:r>
          </a:p>
          <a:p>
            <a:r>
              <a:rPr lang="en-US" sz="1400">
                <a:latin typeface="Arial" panose="020B0604020202020204" pitchFamily="34" charset="0"/>
                <a:cs typeface="Arial" panose="020B0604020202020204" pitchFamily="34" charset="0"/>
              </a:rPr>
              <a:t>      - Aerospace Experimental Psychologist    </a:t>
            </a:r>
          </a:p>
          <a:p>
            <a:r>
              <a:rPr lang="en-US" sz="1400">
                <a:latin typeface="Arial" panose="020B0604020202020204" pitchFamily="34" charset="0"/>
                <a:cs typeface="Arial" panose="020B0604020202020204" pitchFamily="34" charset="0"/>
              </a:rPr>
              <a:t>      - Aerospace Optometrist</a:t>
            </a:r>
          </a:p>
          <a:p>
            <a:r>
              <a:rPr lang="en-US" sz="1400">
                <a:latin typeface="Arial" panose="020B0604020202020204" pitchFamily="34" charset="0"/>
                <a:cs typeface="Arial" panose="020B0604020202020204" pitchFamily="34" charset="0"/>
              </a:rPr>
              <a:t>      - Aeromedical Physician Assistant</a:t>
            </a:r>
          </a:p>
          <a:p>
            <a:r>
              <a:rPr lang="en-US" sz="1400">
                <a:latin typeface="Arial" panose="020B0604020202020204" pitchFamily="34" charset="0"/>
                <a:cs typeface="Arial" panose="020B0604020202020204" pitchFamily="34" charset="0"/>
              </a:rPr>
              <a:t>      - Naval Aviation Medical Examiner</a:t>
            </a:r>
          </a:p>
          <a:p>
            <a:r>
              <a:rPr lang="en-US" sz="1600">
                <a:latin typeface="Arial" panose="020B0604020202020204" pitchFamily="34" charset="0"/>
                <a:cs typeface="Arial" panose="020B0604020202020204" pitchFamily="34" charset="0"/>
              </a:rPr>
              <a:t>2.  Residency in Aerospace Medicine </a:t>
            </a:r>
          </a:p>
          <a:p>
            <a:pPr>
              <a:buSzPct val="100000"/>
            </a:pPr>
            <a:r>
              <a:rPr lang="en-US" sz="1600">
                <a:latin typeface="Arial" panose="020B0604020202020204" pitchFamily="34" charset="0"/>
                <a:cs typeface="Arial" panose="020B0604020202020204" pitchFamily="34" charset="0"/>
              </a:rPr>
              <a:t>3.  Flight Surgeon Refresher Training</a:t>
            </a:r>
          </a:p>
          <a:p>
            <a:pPr>
              <a:buSzPct val="100000"/>
            </a:pPr>
            <a:r>
              <a:rPr lang="en-US" sz="1600">
                <a:latin typeface="Arial" panose="020B0604020202020204" pitchFamily="34" charset="0"/>
                <a:cs typeface="Arial" panose="020B0604020202020204" pitchFamily="34" charset="0"/>
              </a:rPr>
              <a:t>4.  Flight Medic Course </a:t>
            </a:r>
          </a:p>
          <a:p>
            <a:pPr>
              <a:buSzPct val="100000"/>
            </a:pPr>
            <a:r>
              <a:rPr lang="en-US" sz="1600">
                <a:latin typeface="Arial" panose="020B0604020202020204" pitchFamily="34" charset="0"/>
                <a:cs typeface="Arial" panose="020B0604020202020204" pitchFamily="34" charset="0"/>
              </a:rPr>
              <a:t>5.  Joint Enroute Critical Care (Ft. Rucker) </a:t>
            </a:r>
          </a:p>
          <a:p>
            <a:pPr>
              <a:buSzPct val="100000"/>
              <a:buAutoNum type="arabicPeriod"/>
            </a:pPr>
            <a:endParaRPr lang="en-US">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1358487" y="1107350"/>
            <a:ext cx="2012618" cy="2025196"/>
          </a:xfrm>
          <a:prstGeom prst="rect">
            <a:avLst/>
          </a:prstGeom>
        </p:spPr>
      </p:pic>
    </p:spTree>
    <p:extLst>
      <p:ext uri="{BB962C8B-B14F-4D97-AF65-F5344CB8AC3E}">
        <p14:creationId xmlns:p14="http://schemas.microsoft.com/office/powerpoint/2010/main" val="3653041709"/>
      </p:ext>
    </p:extLst>
  </p:cSld>
  <p:clrMapOvr>
    <a:masterClrMapping/>
  </p:clrMapOvr>
  <p:transition spd="slow"/>
</p:sld>
</file>

<file path=ppt/theme/theme1.xml><?xml version="1.0" encoding="utf-8"?>
<a:theme xmlns:a="http://schemas.openxmlformats.org/drawingml/2006/main" name="NMOTC PPT Template">
  <a:themeElements>
    <a:clrScheme name="NMOTC PPT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NMOTC PPT Template">
      <a:majorFont>
        <a:latin typeface="Calibri"/>
        <a:ea typeface="Calibri"/>
        <a:cs typeface="Calibri"/>
      </a:majorFont>
      <a:minorFont>
        <a:latin typeface="Helvetica"/>
        <a:ea typeface="Helvetica"/>
        <a:cs typeface="Helvetica"/>
      </a:minorFont>
    </a:fontScheme>
    <a:fmtScheme name="NMOTC PP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MOTC PPT Template">
  <a:themeElements>
    <a:clrScheme name="NMOTC PPT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NMOTC PPT Template">
      <a:majorFont>
        <a:latin typeface="Calibri"/>
        <a:ea typeface="Calibri"/>
        <a:cs typeface="Calibri"/>
      </a:majorFont>
      <a:minorFont>
        <a:latin typeface="Helvetica"/>
        <a:ea typeface="Helvetica"/>
        <a:cs typeface="Helvetica"/>
      </a:minorFont>
    </a:fontScheme>
    <a:fmtScheme name="NMOTC PP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2B29E539A7B6488F7248F7CF9A5A49" ma:contentTypeVersion="7" ma:contentTypeDescription="Create a new document." ma:contentTypeScope="" ma:versionID="a1b87cd6cb65913d5417df319973a03d">
  <xsd:schema xmlns:xsd="http://www.w3.org/2001/XMLSchema" xmlns:xs="http://www.w3.org/2001/XMLSchema" xmlns:p="http://schemas.microsoft.com/office/2006/metadata/properties" xmlns:ns2="872b69f2-2453-4318-b670-c6f03dc47a34" targetNamespace="http://schemas.microsoft.com/office/2006/metadata/properties" ma:root="true" ma:fieldsID="5657eb96a564c4ed2bffedef27aef160" ns2:_="">
    <xsd:import namespace="872b69f2-2453-4318-b670-c6f03dc47a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2b69f2-2453-4318-b670-c6f03dc47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76511-01C9-4460-BB09-C694A0815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2b69f2-2453-4318-b670-c6f03dc47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C9D2C9-7A1B-4D7E-BA7F-5C0FAA2568CB}">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872b69f2-2453-4318-b670-c6f03dc47a34"/>
    <ds:schemaRef ds:uri="http://www.w3.org/XML/1998/namespace"/>
  </ds:schemaRefs>
</ds:datastoreItem>
</file>

<file path=customXml/itemProps3.xml><?xml version="1.0" encoding="utf-8"?>
<ds:datastoreItem xmlns:ds="http://schemas.openxmlformats.org/officeDocument/2006/customXml" ds:itemID="{4F93CF51-5ACF-4410-B418-DFB74A5BCA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1830</Words>
  <Application>Microsoft Office PowerPoint</Application>
  <PresentationFormat>On-screen Show (4:3)</PresentationFormat>
  <Paragraphs>253</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Bahnschrift</vt:lpstr>
      <vt:lpstr>Calibri</vt:lpstr>
      <vt:lpstr>Calibri Light</vt:lpstr>
      <vt:lpstr>Lucida Calligraphy</vt:lpstr>
      <vt:lpstr>NMOTC PPT Template</vt:lpstr>
      <vt:lpstr>Navy Medicine Operational  Training COMMAND</vt:lpstr>
      <vt:lpstr>PowerPoint Presentation</vt:lpstr>
      <vt:lpstr>Leadership Triad</vt:lpstr>
      <vt:lpstr>PowerPoint Presentation</vt:lpstr>
      <vt:lpstr>PowerPoint Presentation</vt:lpstr>
      <vt:lpstr>NMOTC BY THE NUMBERS</vt:lpstr>
      <vt:lpstr>PowerPoint Presentation</vt:lpstr>
      <vt:lpstr>Robert E. Mitchell Center (REMC)  for Repatriated Prisoner of War     (RPOW) Studies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Naval Undersea Medical Institute  (NUMI)</vt:lpstr>
      <vt:lpstr>Naval Undersea Medical Institute (NUMI)</vt:lpstr>
      <vt:lpstr>PowerPoint Presentation</vt:lpstr>
      <vt:lpstr>PowerPoint Presentation</vt:lpstr>
      <vt:lpstr>PowerPoint Presentation</vt:lpstr>
      <vt:lpstr>Customers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Medicine Operational Training Center</dc:title>
  <dc:creator>Cardenal, Raul E LCDR USN NATO US MIL DEL (US)</dc:creator>
  <cp:lastModifiedBy>Melissa</cp:lastModifiedBy>
  <cp:revision>33</cp:revision>
  <cp:lastPrinted>2020-08-13T17:46:34Z</cp:lastPrinted>
  <dcterms:modified xsi:type="dcterms:W3CDTF">2022-10-18T18:17:00Z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0x010100632B29E539A7B6488F7248F7CF9A5A49</vt:lpwstr>
  </property>
</Properties>
</file>